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96" r:id="rId1"/>
  </p:sldMasterIdLst>
  <p:notesMasterIdLst>
    <p:notesMasterId r:id="rId66"/>
  </p:notesMasterIdLst>
  <p:sldIdLst>
    <p:sldId id="256" r:id="rId2"/>
    <p:sldId id="299" r:id="rId3"/>
    <p:sldId id="300" r:id="rId4"/>
    <p:sldId id="383" r:id="rId5"/>
    <p:sldId id="373" r:id="rId6"/>
    <p:sldId id="374" r:id="rId7"/>
    <p:sldId id="375" r:id="rId8"/>
    <p:sldId id="384" r:id="rId9"/>
    <p:sldId id="376" r:id="rId10"/>
    <p:sldId id="380" r:id="rId11"/>
    <p:sldId id="381" r:id="rId12"/>
    <p:sldId id="382" r:id="rId13"/>
    <p:sldId id="385" r:id="rId14"/>
    <p:sldId id="444" r:id="rId15"/>
    <p:sldId id="371" r:id="rId16"/>
    <p:sldId id="388" r:id="rId17"/>
    <p:sldId id="390" r:id="rId18"/>
    <p:sldId id="339" r:id="rId19"/>
    <p:sldId id="402" r:id="rId20"/>
    <p:sldId id="340" r:id="rId21"/>
    <p:sldId id="401" r:id="rId22"/>
    <p:sldId id="410" r:id="rId23"/>
    <p:sldId id="400" r:id="rId24"/>
    <p:sldId id="349" r:id="rId25"/>
    <p:sldId id="354" r:id="rId26"/>
    <p:sldId id="356" r:id="rId27"/>
    <p:sldId id="396" r:id="rId28"/>
    <p:sldId id="365" r:id="rId29"/>
    <p:sldId id="357" r:id="rId30"/>
    <p:sldId id="406" r:id="rId31"/>
    <p:sldId id="404" r:id="rId32"/>
    <p:sldId id="403" r:id="rId33"/>
    <p:sldId id="407" r:id="rId34"/>
    <p:sldId id="405" r:id="rId35"/>
    <p:sldId id="413" r:id="rId36"/>
    <p:sldId id="414" r:id="rId37"/>
    <p:sldId id="398" r:id="rId38"/>
    <p:sldId id="307" r:id="rId39"/>
    <p:sldId id="308" r:id="rId40"/>
    <p:sldId id="309" r:id="rId41"/>
    <p:sldId id="310" r:id="rId42"/>
    <p:sldId id="311" r:id="rId43"/>
    <p:sldId id="312" r:id="rId44"/>
    <p:sldId id="288" r:id="rId45"/>
    <p:sldId id="446" r:id="rId46"/>
    <p:sldId id="437" r:id="rId47"/>
    <p:sldId id="397" r:id="rId48"/>
    <p:sldId id="415" r:id="rId49"/>
    <p:sldId id="416" r:id="rId50"/>
    <p:sldId id="417" r:id="rId51"/>
    <p:sldId id="419" r:id="rId52"/>
    <p:sldId id="420" r:id="rId53"/>
    <p:sldId id="421" r:id="rId54"/>
    <p:sldId id="422" r:id="rId55"/>
    <p:sldId id="423" r:id="rId56"/>
    <p:sldId id="440" r:id="rId57"/>
    <p:sldId id="438" r:id="rId58"/>
    <p:sldId id="439" r:id="rId59"/>
    <p:sldId id="426" r:id="rId60"/>
    <p:sldId id="430" r:id="rId61"/>
    <p:sldId id="435" r:id="rId62"/>
    <p:sldId id="447" r:id="rId63"/>
    <p:sldId id="443" r:id="rId64"/>
    <p:sldId id="448" r:id="rId6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67"/>
      <p:bold r:id="rId68"/>
      <p:italic r:id="rId69"/>
      <p:boldItalic r:id="rId70"/>
    </p:embeddedFont>
    <p:embeddedFont>
      <p:font typeface="MS PGothic" panose="020B0600070205080204" pitchFamily="34" charset="-128"/>
      <p:regular r:id="rId71"/>
    </p:embeddedFont>
    <p:embeddedFont>
      <p:font typeface="Wingdings 2" panose="05020102010507070707" pitchFamily="18" charset="2"/>
      <p:regular r:id="rId72"/>
    </p:embeddedFont>
    <p:embeddedFont>
      <p:font typeface="B Titr" panose="00000700000000000000" pitchFamily="2" charset="-78"/>
      <p:bold r:id="rId73"/>
    </p:embeddedFont>
    <p:embeddedFont>
      <p:font typeface="B Nazanin" panose="00000400000000000000" pitchFamily="2" charset="-78"/>
      <p:regular r:id="rId74"/>
      <p:bold r:id="rId75"/>
    </p:embeddedFont>
    <p:embeddedFont>
      <p:font typeface="B Morvarid" panose="00000400000000000000" pitchFamily="2" charset="-78"/>
      <p:regular r:id="rId76"/>
    </p:embeddedFont>
    <p:embeddedFont>
      <p:font typeface="Garamond" panose="02020404030301010803" pitchFamily="18" charset="0"/>
      <p:regular r:id="rId77"/>
      <p:bold r:id="rId78"/>
      <p:italic r:id="rId79"/>
    </p:embeddedFont>
    <p:embeddedFont>
      <p:font typeface="Arial Narrow" panose="020B0606020202030204" pitchFamily="34" charset="0"/>
      <p:regular r:id="rId80"/>
      <p:bold r:id="rId81"/>
      <p:italic r:id="rId82"/>
      <p:boldItalic r:id="rId83"/>
    </p:embeddedFont>
    <p:embeddedFont>
      <p:font typeface="Arial Black" panose="020B0A04020102020204" pitchFamily="34" charset="0"/>
      <p:bold r:id="rId84"/>
    </p:embeddedFont>
    <p:embeddedFont>
      <p:font typeface="Comic Sans MS" panose="030F0702030302020204" pitchFamily="66" charset="0"/>
      <p:regular r:id="rId85"/>
      <p:bold r:id="rId86"/>
      <p:italic r:id="rId87"/>
      <p:boldItalic r:id="rId88"/>
    </p:embeddedFont>
    <p:embeddedFont>
      <p:font typeface="B Paatch" panose="00000400000000000000" pitchFamily="2" charset="-78"/>
      <p:regular r:id="rId89"/>
      <p:bold r:id="rId90"/>
    </p:embeddedFont>
    <p:embeddedFont>
      <p:font typeface="Book Antiqua" panose="02040602050305030304" pitchFamily="18" charset="0"/>
      <p:regular r:id="rId91"/>
      <p:bold r:id="rId92"/>
      <p:italic r:id="rId93"/>
      <p:boldItalic r:id="rId9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1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2.fntdata"/><Relationship Id="rId84" Type="http://schemas.openxmlformats.org/officeDocument/2006/relationships/font" Target="fonts/font18.fntdata"/><Relationship Id="rId89" Type="http://schemas.openxmlformats.org/officeDocument/2006/relationships/font" Target="fonts/font23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8.fntdata"/><Relationship Id="rId79" Type="http://schemas.openxmlformats.org/officeDocument/2006/relationships/font" Target="fonts/font13.fntdata"/><Relationship Id="rId5" Type="http://schemas.openxmlformats.org/officeDocument/2006/relationships/slide" Target="slides/slide4.xml"/><Relationship Id="rId90" Type="http://schemas.openxmlformats.org/officeDocument/2006/relationships/font" Target="fonts/font24.fntdata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font" Target="fonts/font3.fntdata"/><Relationship Id="rId80" Type="http://schemas.openxmlformats.org/officeDocument/2006/relationships/font" Target="fonts/font14.fntdata"/><Relationship Id="rId85" Type="http://schemas.openxmlformats.org/officeDocument/2006/relationships/font" Target="fonts/font1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4.fntdata"/><Relationship Id="rId75" Type="http://schemas.openxmlformats.org/officeDocument/2006/relationships/font" Target="fonts/font9.fntdata"/><Relationship Id="rId83" Type="http://schemas.openxmlformats.org/officeDocument/2006/relationships/font" Target="fonts/font17.fntdata"/><Relationship Id="rId88" Type="http://schemas.openxmlformats.org/officeDocument/2006/relationships/font" Target="fonts/font22.fntdata"/><Relationship Id="rId91" Type="http://schemas.openxmlformats.org/officeDocument/2006/relationships/font" Target="fonts/font25.fntdata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7.fntdata"/><Relationship Id="rId78" Type="http://schemas.openxmlformats.org/officeDocument/2006/relationships/font" Target="fonts/font12.fntdata"/><Relationship Id="rId81" Type="http://schemas.openxmlformats.org/officeDocument/2006/relationships/font" Target="fonts/font15.fntdata"/><Relationship Id="rId86" Type="http://schemas.openxmlformats.org/officeDocument/2006/relationships/font" Target="fonts/font20.fntdata"/><Relationship Id="rId94" Type="http://schemas.openxmlformats.org/officeDocument/2006/relationships/font" Target="fonts/font2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10.fntdata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5.fntdata"/><Relationship Id="rId92" Type="http://schemas.openxmlformats.org/officeDocument/2006/relationships/font" Target="fonts/font26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notesMaster" Target="notesMasters/notesMaster1.xml"/><Relationship Id="rId87" Type="http://schemas.openxmlformats.org/officeDocument/2006/relationships/font" Target="fonts/font21.fntdata"/><Relationship Id="rId61" Type="http://schemas.openxmlformats.org/officeDocument/2006/relationships/slide" Target="slides/slide60.xml"/><Relationship Id="rId82" Type="http://schemas.openxmlformats.org/officeDocument/2006/relationships/font" Target="fonts/font1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6.fntdata"/><Relationship Id="rId93" Type="http://schemas.openxmlformats.org/officeDocument/2006/relationships/font" Target="fonts/font27.fntdata"/><Relationship Id="rId9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6B209-8BD0-4FAD-B4B3-09BF2E147AEC}" type="datetimeFigureOut">
              <a:rPr lang="en-US" smtClean="0"/>
              <a:pPr/>
              <a:t>11/24/2019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1BCAFC-0BD1-4B3C-ACA2-D22E260AAD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253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599337-C77E-4036-8936-AA85C9F9F588}" type="slidenum">
              <a:rPr lang="en-US" smtClean="0">
                <a:ea typeface="ＭＳ Ｐゴシック" pitchFamily="34" charset="-128"/>
              </a:rPr>
              <a:pPr/>
              <a:t>2</a:t>
            </a:fld>
            <a:endParaRPr lang="en-US" smtClean="0">
              <a:ea typeface="ＭＳ Ｐゴシック" pitchFamily="34" charset="-128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938670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20CD78-356B-44DB-A5C6-33F71477F850}" type="slidenum">
              <a:rPr lang="en-US" smtClean="0">
                <a:ea typeface="ＭＳ Ｐゴシック" pitchFamily="34" charset="-128"/>
              </a:rPr>
              <a:pPr/>
              <a:t>3</a:t>
            </a:fld>
            <a:endParaRPr lang="en-US" smtClean="0">
              <a:ea typeface="ＭＳ Ｐゴシック" pitchFamily="34" charset="-128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8839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3003B84-3026-4F0A-9C74-2DD9494F6724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a-IR" altLang="en-US" smtClean="0"/>
          </a:p>
        </p:txBody>
      </p:sp>
    </p:spTree>
    <p:extLst>
      <p:ext uri="{BB962C8B-B14F-4D97-AF65-F5344CB8AC3E}">
        <p14:creationId xmlns:p14="http://schemas.microsoft.com/office/powerpoint/2010/main" val="3007439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554A0C-C0C5-4D2C-B46E-F38555BFA220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921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19526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5B0417-31A8-4BB0-A29E-8277588CE1AB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1126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5359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F7D6CF24-2DEB-4D8F-9DB1-5E590828F858}" type="datetimeFigureOut">
              <a:rPr lang="en-US" smtClean="0"/>
              <a:pPr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1394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11/24/2019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814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6396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4907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864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74536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19869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6843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8032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0B4D2-7D3F-4969-B3F0-7FDC08019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573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25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0460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11/24/2019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394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11/24/2019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5110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11/24/2019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738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11/24/2019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972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11/24/2019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1675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CF24-2DEB-4D8F-9DB1-5E590828F858}" type="datetimeFigureOut">
              <a:rPr lang="en-US" smtClean="0"/>
              <a:pPr/>
              <a:t>11/24/2019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656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7D6CF24-2DEB-4D8F-9DB1-5E590828F858}" type="datetimeFigureOut">
              <a:rPr lang="en-US" smtClean="0"/>
              <a:pPr/>
              <a:t>11/24/2019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7DB9BE4-EFDF-4439-B971-470B626787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0" y="0"/>
            <a:ext cx="9129000" cy="1196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1100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5648" y="2070592"/>
            <a:ext cx="7772400" cy="1470025"/>
          </a:xfrm>
        </p:spPr>
        <p:txBody>
          <a:bodyPr/>
          <a:lstStyle/>
          <a:p>
            <a:r>
              <a:rPr lang="fa-IR" sz="4000" dirty="0" smtClean="0">
                <a:latin typeface="Comic Sans MS" pitchFamily="66" charset="0"/>
                <a:cs typeface="B Titr" pitchFamily="2" charset="-78"/>
              </a:rPr>
              <a:t>تفسیر گاز های خون شریانی </a:t>
            </a:r>
            <a:br>
              <a:rPr lang="fa-IR" sz="4000" dirty="0" smtClean="0">
                <a:latin typeface="Comic Sans MS" pitchFamily="66" charset="0"/>
                <a:cs typeface="B Titr" pitchFamily="2" charset="-78"/>
              </a:rPr>
            </a:br>
            <a:r>
              <a:rPr lang="fa-IR" sz="4000" dirty="0" smtClean="0">
                <a:latin typeface="Comic Sans MS" pitchFamily="66" charset="0"/>
                <a:cs typeface="B Titr" pitchFamily="2" charset="-78"/>
              </a:rPr>
              <a:t>و</a:t>
            </a:r>
            <a:br>
              <a:rPr lang="fa-IR" sz="4000" dirty="0" smtClean="0">
                <a:latin typeface="Comic Sans MS" pitchFamily="66" charset="0"/>
                <a:cs typeface="B Titr" pitchFamily="2" charset="-78"/>
              </a:rPr>
            </a:br>
            <a:r>
              <a:rPr lang="fa-IR" sz="4000" dirty="0" smtClean="0">
                <a:latin typeface="Comic Sans MS" pitchFamily="66" charset="0"/>
                <a:cs typeface="B Titr" pitchFamily="2" charset="-78"/>
              </a:rPr>
              <a:t>درمان اختلالات اسید و باز</a:t>
            </a:r>
            <a:endParaRPr lang="en-US" sz="4000" dirty="0">
              <a:latin typeface="Comic Sans MS" pitchFamily="66" charset="0"/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62519" y="3643648"/>
            <a:ext cx="3438658" cy="657896"/>
          </a:xfrm>
        </p:spPr>
        <p:txBody>
          <a:bodyPr>
            <a:noAutofit/>
          </a:bodyPr>
          <a:lstStyle/>
          <a:p>
            <a:r>
              <a:rPr lang="fa-IR" sz="2400" b="1" dirty="0" smtClean="0">
                <a:solidFill>
                  <a:schemeClr val="tx1"/>
                </a:solidFill>
                <a:cs typeface="B Titr" panose="00000700000000000000" pitchFamily="2" charset="-78"/>
              </a:rPr>
              <a:t>بیمارستان امام حسین(ع)</a:t>
            </a:r>
          </a:p>
          <a:p>
            <a:endParaRPr lang="fa-IR" sz="2400" b="1" dirty="0" smtClean="0">
              <a:solidFill>
                <a:schemeClr val="tx1"/>
              </a:solidFill>
              <a:cs typeface="B Titr" panose="00000700000000000000" pitchFamily="2" charset="-78"/>
            </a:endParaRPr>
          </a:p>
          <a:p>
            <a:r>
              <a:rPr lang="fa-IR" sz="2400" b="1" dirty="0" smtClean="0">
                <a:solidFill>
                  <a:schemeClr val="tx1"/>
                </a:solidFill>
                <a:cs typeface="B Titr" panose="00000700000000000000" pitchFamily="2" charset="-78"/>
              </a:rPr>
              <a:t>آوات عبدالحسینی</a:t>
            </a:r>
            <a:endParaRPr lang="en-US" sz="2400" b="1" dirty="0">
              <a:cs typeface="B Titr" panose="000007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87132" y="228293"/>
            <a:ext cx="55894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6600" b="1" dirty="0" smtClean="0">
                <a:cs typeface="B Paatch" panose="00000400000000000000" pitchFamily="2" charset="-78"/>
              </a:rPr>
              <a:t>هوالشافی</a:t>
            </a:r>
            <a:endParaRPr lang="en-US" sz="6600" b="1" dirty="0">
              <a:cs typeface="B Paatch" panose="000004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895"/>
            <a:ext cx="5136174" cy="6817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9169" y="3860800"/>
            <a:ext cx="3453912" cy="254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268" name="TextBox 3"/>
          <p:cNvSpPr txBox="1">
            <a:spLocks noChangeArrowheads="1"/>
          </p:cNvSpPr>
          <p:nvPr/>
        </p:nvSpPr>
        <p:spPr bwMode="auto">
          <a:xfrm>
            <a:off x="5247543" y="1269184"/>
            <a:ext cx="369716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>
              <a:lnSpc>
                <a:spcPct val="200000"/>
              </a:lnSpc>
            </a:pPr>
            <a:r>
              <a:rPr lang="fa-IR" altLang="en-US" sz="2400" b="1" dirty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تعبیه کاتتر داخل شریانی در مواردی که نیاز به نمونه گیری مکرر جهت </a:t>
            </a:r>
            <a:r>
              <a:rPr lang="en-US" altLang="en-US" sz="2400" b="1" dirty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ABG</a:t>
            </a:r>
            <a:r>
              <a:rPr lang="fa-IR" altLang="en-US" sz="2400" b="1" dirty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 باشد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631" y="404814"/>
            <a:ext cx="7712320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8" descr="a_lin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683335" y="428604"/>
            <a:ext cx="4876800" cy="2925762"/>
          </a:xfrm>
          <a:effectLst>
            <a:softEdge rad="112500"/>
          </a:effectLst>
        </p:spPr>
      </p:pic>
      <p:pic>
        <p:nvPicPr>
          <p:cNvPr id="24578" name="Picture 16" descr="blood%20pressure%20monitor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83865" y="4029348"/>
            <a:ext cx="3505200" cy="2640013"/>
          </a:xfrm>
          <a:effectLst>
            <a:softEdge rad="112500"/>
          </a:effectLst>
        </p:spPr>
      </p:pic>
      <p:sp>
        <p:nvSpPr>
          <p:cNvPr id="13316" name="AutoShape 19"/>
          <p:cNvSpPr>
            <a:spLocks noChangeArrowheads="1"/>
          </p:cNvSpPr>
          <p:nvPr/>
        </p:nvSpPr>
        <p:spPr bwMode="auto">
          <a:xfrm>
            <a:off x="4176346" y="4899025"/>
            <a:ext cx="2819400" cy="762000"/>
          </a:xfrm>
          <a:prstGeom prst="leftArrow">
            <a:avLst>
              <a:gd name="adj1" fmla="val 50000"/>
              <a:gd name="adj2" fmla="val 9250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rtl="1" eaLnBrk="1" hangingPunct="1"/>
            <a:endParaRPr lang="fa-IR" altLang="en-US"/>
          </a:p>
        </p:txBody>
      </p:sp>
      <p:sp>
        <p:nvSpPr>
          <p:cNvPr id="13317" name="Text Box 20"/>
          <p:cNvSpPr txBox="1">
            <a:spLocks noChangeArrowheads="1"/>
          </p:cNvSpPr>
          <p:nvPr/>
        </p:nvSpPr>
        <p:spPr bwMode="auto">
          <a:xfrm>
            <a:off x="4769827" y="5765800"/>
            <a:ext cx="3429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2000" b="1">
                <a:latin typeface="Book Antiqua" pitchFamily="18" charset="0"/>
              </a:rPr>
              <a:t>Blood Pressure Waveform</a:t>
            </a:r>
          </a:p>
        </p:txBody>
      </p:sp>
      <p:sp>
        <p:nvSpPr>
          <p:cNvPr id="13318" name="AutoShape 21"/>
          <p:cNvSpPr>
            <a:spLocks noChangeArrowheads="1"/>
          </p:cNvSpPr>
          <p:nvPr/>
        </p:nvSpPr>
        <p:spPr bwMode="auto">
          <a:xfrm>
            <a:off x="5158154" y="3003550"/>
            <a:ext cx="609600" cy="1865313"/>
          </a:xfrm>
          <a:prstGeom prst="upArrow">
            <a:avLst>
              <a:gd name="adj1" fmla="val 50000"/>
              <a:gd name="adj2" fmla="val 49978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r" rtl="1" eaLnBrk="1" hangingPunct="1"/>
            <a:endParaRPr lang="fa-IR" altLang="en-US"/>
          </a:p>
        </p:txBody>
      </p:sp>
      <p:sp>
        <p:nvSpPr>
          <p:cNvPr id="13319" name="Text Box 22"/>
          <p:cNvSpPr txBox="1">
            <a:spLocks noChangeArrowheads="1"/>
          </p:cNvSpPr>
          <p:nvPr/>
        </p:nvSpPr>
        <p:spPr bwMode="auto">
          <a:xfrm>
            <a:off x="5369169" y="3581401"/>
            <a:ext cx="3124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en-US" altLang="en-US" sz="2400" b="1">
                <a:solidFill>
                  <a:srgbClr val="C00000"/>
                </a:solidFill>
                <a:latin typeface="Book Antiqua" pitchFamily="18" charset="0"/>
              </a:rPr>
              <a:t>ABG Sample Port</a:t>
            </a:r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317989" y="501650"/>
            <a:ext cx="3257550" cy="34163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rtl="1" eaLnBrk="1" hangingPunct="1">
              <a:lnSpc>
                <a:spcPct val="150000"/>
              </a:lnSpc>
              <a:defRPr/>
            </a:pPr>
            <a:r>
              <a:rPr lang="fa-IR" sz="2400" b="1" dirty="0" smtClean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کاربردهای تعبیه کاتتر داخل شریانی:</a:t>
            </a:r>
          </a:p>
          <a:p>
            <a:pPr marL="342900" indent="-342900" algn="r" rtl="1" eaLnBrk="1" hangingPunct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fa-IR" sz="2400" b="1" dirty="0" smtClean="0">
                <a:latin typeface="Book Antiqua" pitchFamily="18" charset="0"/>
                <a:cs typeface="B Titr" pitchFamily="2" charset="-78"/>
              </a:rPr>
              <a:t>انجام نمونه گیری مکرر </a:t>
            </a:r>
            <a:r>
              <a:rPr lang="en-US" sz="2400" b="1" dirty="0" smtClean="0">
                <a:latin typeface="Book Antiqua" pitchFamily="18" charset="0"/>
                <a:cs typeface="B Titr" pitchFamily="2" charset="-78"/>
              </a:rPr>
              <a:t>ABG</a:t>
            </a:r>
            <a:r>
              <a:rPr lang="fa-IR" sz="2400" b="1" dirty="0" smtClean="0">
                <a:latin typeface="Book Antiqua" pitchFamily="18" charset="0"/>
                <a:cs typeface="B Titr" pitchFamily="2" charset="-78"/>
              </a:rPr>
              <a:t> </a:t>
            </a:r>
          </a:p>
          <a:p>
            <a:pPr marL="342900" indent="-342900" algn="r" rtl="1" eaLnBrk="1" hangingPunct="1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fa-IR" sz="2400" b="1" dirty="0" smtClean="0">
                <a:latin typeface="Book Antiqua" pitchFamily="18" charset="0"/>
                <a:cs typeface="B Titr" pitchFamily="2" charset="-78"/>
              </a:rPr>
              <a:t>پایش مداوم فشار داخل شریانی و ....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7333" y="0"/>
            <a:ext cx="6798734" cy="1303867"/>
          </a:xfrm>
        </p:spPr>
        <p:txBody>
          <a:bodyPr/>
          <a:lstStyle/>
          <a:p>
            <a:r>
              <a:rPr lang="fa-IR" sz="3200" b="1" dirty="0" smtClean="0">
                <a:cs typeface="B Titr" pitchFamily="2" charset="-78"/>
              </a:rPr>
              <a:t>شرایط</a:t>
            </a:r>
            <a:endParaRPr lang="en-US" sz="3200" b="1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707" y="499700"/>
            <a:ext cx="8229600" cy="5212081"/>
          </a:xfrm>
        </p:spPr>
        <p:txBody>
          <a:bodyPr>
            <a:noAutofit/>
          </a:bodyPr>
          <a:lstStyle/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dirty="0" smtClean="0">
                <a:cs typeface="B Nazanin" panose="00000400000000000000" pitchFamily="2" charset="-78"/>
              </a:rPr>
              <a:t>استریلیتی؟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dirty="0" smtClean="0">
                <a:cs typeface="B Nazanin" panose="00000400000000000000" pitchFamily="2" charset="-78"/>
              </a:rPr>
              <a:t>بی حسی؟ 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dirty="0" smtClean="0">
                <a:cs typeface="B Nazanin" panose="00000400000000000000" pitchFamily="2" charset="-78"/>
              </a:rPr>
              <a:t>مقدار خون مورد نیاز</a:t>
            </a:r>
            <a:endParaRPr lang="en-US" dirty="0"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dirty="0" smtClean="0">
                <a:cs typeface="B Nazanin" panose="00000400000000000000" pitchFamily="2" charset="-78"/>
              </a:rPr>
              <a:t>مقدار هپارین</a:t>
            </a:r>
            <a:endParaRPr lang="en-US" dirty="0" smtClean="0">
              <a:cs typeface="B Nazanin" panose="00000400000000000000" pitchFamily="2" charset="-78"/>
            </a:endParaRP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dirty="0" smtClean="0">
                <a:cs typeface="B Nazanin" panose="00000400000000000000" pitchFamily="2" charset="-78"/>
              </a:rPr>
              <a:t>فشار موضعی؟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dirty="0" smtClean="0">
                <a:cs typeface="B Nazanin" panose="00000400000000000000" pitchFamily="2" charset="-78"/>
              </a:rPr>
              <a:t>فرصت برای آنالیز؟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dirty="0" smtClean="0">
                <a:cs typeface="B Nazanin" panose="00000400000000000000" pitchFamily="2" charset="-78"/>
              </a:rPr>
              <a:t>هوای موجود در سرنگ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dirty="0" smtClean="0">
                <a:cs typeface="B Nazanin" panose="00000400000000000000" pitchFamily="2" charset="-78"/>
              </a:rPr>
              <a:t>نمونه وریدی یا شریانی؟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a-IR" dirty="0">
                <a:cs typeface="B Nazanin" panose="00000400000000000000" pitchFamily="2" charset="-78"/>
              </a:rPr>
              <a:t>درجه حرارت، هموگلوبین</a:t>
            </a:r>
          </a:p>
          <a:p>
            <a:pPr algn="just" rtl="1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a-IR" dirty="0" smtClean="0">
              <a:cs typeface="B Nazanin" panose="00000400000000000000" pitchFamily="2" charset="-78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025361" y="4417032"/>
            <a:ext cx="4332250" cy="1097279"/>
            <a:chOff x="862149" y="4441371"/>
            <a:chExt cx="4598125" cy="1097279"/>
          </a:xfrm>
        </p:grpSpPr>
        <p:sp>
          <p:nvSpPr>
            <p:cNvPr id="4" name="Rounded Rectangle 3"/>
            <p:cNvSpPr/>
            <p:nvPr/>
          </p:nvSpPr>
          <p:spPr>
            <a:xfrm>
              <a:off x="862149" y="4441371"/>
              <a:ext cx="4598125" cy="109727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en-US" dirty="0" smtClean="0"/>
                <a:t>     </a:t>
              </a:r>
              <a:r>
                <a:rPr lang="en-US" sz="2000" b="1" dirty="0" smtClean="0">
                  <a:latin typeface="Comic Sans MS" pitchFamily="66" charset="0"/>
                </a:rPr>
                <a:t>GLU+O2</a:t>
              </a:r>
              <a:endParaRPr lang="fa-IR" b="1" dirty="0">
                <a:latin typeface="Comic Sans MS" pitchFamily="66" charset="0"/>
              </a:endParaRP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2521131" y="5003074"/>
              <a:ext cx="653143" cy="1588"/>
            </a:xfrm>
            <a:prstGeom prst="straightConnector1">
              <a:avLst/>
            </a:prstGeom>
            <a:ln w="76200">
              <a:solidFill>
                <a:schemeClr val="tx1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/>
          <p:nvPr/>
        </p:nvSpPr>
        <p:spPr>
          <a:xfrm>
            <a:off x="3500846" y="4781006"/>
            <a:ext cx="124585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Comic Sans MS" pitchFamily="66" charset="0"/>
              </a:rPr>
              <a:t>ATP+CO2</a:t>
            </a:r>
            <a:endParaRPr lang="fa-IR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415" y="387303"/>
            <a:ext cx="6798734" cy="1303867"/>
          </a:xfrm>
        </p:spPr>
        <p:txBody>
          <a:bodyPr>
            <a:normAutofit/>
          </a:bodyPr>
          <a:lstStyle/>
          <a:p>
            <a:r>
              <a:rPr lang="fa-IR" sz="4800" dirty="0" smtClean="0">
                <a:cs typeface="B Titr" panose="00000700000000000000" pitchFamily="2" charset="-78"/>
              </a:rPr>
              <a:t>نکات مهم </a:t>
            </a:r>
            <a:endParaRPr lang="fa-IR" sz="48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8082" y="1910586"/>
            <a:ext cx="6798736" cy="3444997"/>
          </a:xfrm>
        </p:spPr>
        <p:txBody>
          <a:bodyPr>
            <a:noAutofit/>
          </a:bodyPr>
          <a:lstStyle/>
          <a:p>
            <a:pPr algn="r" rtl="1">
              <a:lnSpc>
                <a:spcPct val="200000"/>
              </a:lnSpc>
            </a:pPr>
            <a:r>
              <a:rPr lang="fa-IR" sz="2800" b="1" dirty="0" smtClean="0">
                <a:cs typeface="B Nazanin" panose="00000400000000000000" pitchFamily="2" charset="-78"/>
              </a:rPr>
              <a:t>نمونه گیری از دست دارای فیستول</a:t>
            </a:r>
          </a:p>
          <a:p>
            <a:pPr algn="r" rtl="1">
              <a:lnSpc>
                <a:spcPct val="200000"/>
              </a:lnSpc>
            </a:pPr>
            <a:r>
              <a:rPr lang="fa-IR" sz="2800" b="1" dirty="0" smtClean="0">
                <a:cs typeface="B Nazanin" panose="00000400000000000000" pitchFamily="2" charset="-78"/>
              </a:rPr>
              <a:t>سلولیت</a:t>
            </a:r>
          </a:p>
          <a:p>
            <a:pPr algn="r" rtl="1">
              <a:lnSpc>
                <a:spcPct val="200000"/>
              </a:lnSpc>
            </a:pPr>
            <a:r>
              <a:rPr lang="fa-IR" sz="2800" b="1" dirty="0" smtClean="0">
                <a:cs typeface="B Nazanin" panose="00000400000000000000" pitchFamily="2" charset="-78"/>
              </a:rPr>
              <a:t>اختلالات انعقادی</a:t>
            </a:r>
          </a:p>
          <a:p>
            <a:pPr algn="r" rtl="1">
              <a:lnSpc>
                <a:spcPct val="200000"/>
              </a:lnSpc>
            </a:pPr>
            <a:r>
              <a:rPr lang="fa-IR" sz="2800" b="1" dirty="0" smtClean="0">
                <a:cs typeface="B Nazanin" panose="00000400000000000000" pitchFamily="2" charset="-78"/>
              </a:rPr>
              <a:t>بیماران پیوند کلیه</a:t>
            </a:r>
          </a:p>
          <a:p>
            <a:pPr algn="r" rtl="1">
              <a:lnSpc>
                <a:spcPct val="200000"/>
              </a:lnSpc>
            </a:pPr>
            <a:endParaRPr lang="fa-IR" sz="28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1037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b="1" dirty="0" smtClean="0">
                <a:cs typeface="B Titr" panose="00000700000000000000" pitchFamily="2" charset="-78"/>
              </a:rPr>
              <a:t>پارامترهای </a:t>
            </a:r>
            <a:r>
              <a:rPr lang="en-US" b="1" dirty="0" smtClean="0">
                <a:cs typeface="B Titr" panose="00000700000000000000" pitchFamily="2" charset="-78"/>
              </a:rPr>
              <a:t>ABG</a:t>
            </a:r>
            <a:endParaRPr lang="en-US" b="1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l">
              <a:buFontTx/>
              <a:buChar char="•"/>
            </a:pPr>
            <a:r>
              <a:rPr lang="en-US" b="1" dirty="0" smtClean="0">
                <a:cs typeface="B Titr" panose="00000700000000000000" pitchFamily="2" charset="-78"/>
              </a:rPr>
              <a:t>pH</a:t>
            </a:r>
          </a:p>
          <a:p>
            <a:pPr algn="l">
              <a:buFontTx/>
              <a:buChar char="•"/>
            </a:pPr>
            <a:r>
              <a:rPr lang="en-US" b="1" dirty="0" smtClean="0">
                <a:cs typeface="B Titr" panose="00000700000000000000" pitchFamily="2" charset="-78"/>
              </a:rPr>
              <a:t>PCO</a:t>
            </a:r>
            <a:r>
              <a:rPr lang="en-US" b="1" baseline="-25000" dirty="0" smtClean="0">
                <a:cs typeface="B Titr" panose="00000700000000000000" pitchFamily="2" charset="-78"/>
              </a:rPr>
              <a:t>2</a:t>
            </a:r>
          </a:p>
          <a:p>
            <a:pPr algn="l">
              <a:buFontTx/>
              <a:buChar char="•"/>
            </a:pPr>
            <a:r>
              <a:rPr lang="en-US" b="1" dirty="0" smtClean="0">
                <a:cs typeface="B Titr" panose="00000700000000000000" pitchFamily="2" charset="-78"/>
              </a:rPr>
              <a:t>HCO</a:t>
            </a:r>
            <a:r>
              <a:rPr lang="en-US" b="1" baseline="-25000" dirty="0" smtClean="0">
                <a:cs typeface="B Titr" panose="00000700000000000000" pitchFamily="2" charset="-78"/>
              </a:rPr>
              <a:t>3</a:t>
            </a:r>
            <a:r>
              <a:rPr lang="en-US" b="1" dirty="0" smtClean="0">
                <a:cs typeface="B Titr" panose="00000700000000000000" pitchFamily="2" charset="-78"/>
              </a:rPr>
              <a:t> </a:t>
            </a:r>
          </a:p>
          <a:p>
            <a:pPr algn="l">
              <a:buFontTx/>
              <a:buChar char="•"/>
            </a:pPr>
            <a:r>
              <a:rPr lang="en-US" b="1" dirty="0" smtClean="0">
                <a:cs typeface="B Titr" panose="00000700000000000000" pitchFamily="2" charset="-78"/>
              </a:rPr>
              <a:t>BE</a:t>
            </a:r>
          </a:p>
          <a:p>
            <a:pPr algn="l">
              <a:buFontTx/>
              <a:buChar char="•"/>
            </a:pPr>
            <a:r>
              <a:rPr lang="en-US" b="1" dirty="0" smtClean="0">
                <a:cs typeface="B Titr" panose="00000700000000000000" pitchFamily="2" charset="-78"/>
              </a:rPr>
              <a:t>AG</a:t>
            </a:r>
            <a:endParaRPr lang="fa-IR" b="1" dirty="0" smtClean="0">
              <a:cs typeface="B Titr" panose="00000700000000000000" pitchFamily="2" charset="-78"/>
            </a:endParaRPr>
          </a:p>
          <a:p>
            <a:pPr algn="l">
              <a:buFontTx/>
              <a:buChar char="•"/>
            </a:pPr>
            <a:r>
              <a:rPr lang="en-US" b="1" dirty="0" smtClean="0">
                <a:cs typeface="B Titr" panose="00000700000000000000" pitchFamily="2" charset="-78"/>
              </a:rPr>
              <a:t>PaO</a:t>
            </a:r>
            <a:r>
              <a:rPr lang="en-US" b="1" baseline="-25000" dirty="0" smtClean="0">
                <a:cs typeface="B Titr" panose="00000700000000000000" pitchFamily="2" charset="-78"/>
              </a:rPr>
              <a:t>2</a:t>
            </a:r>
            <a:r>
              <a:rPr lang="en-US" b="1" dirty="0" smtClean="0">
                <a:cs typeface="B Titr" panose="00000700000000000000" pitchFamily="2" charset="-78"/>
              </a:rPr>
              <a:t> [oxygen tension]</a:t>
            </a:r>
          </a:p>
          <a:p>
            <a:pPr algn="l">
              <a:buFontTx/>
              <a:buChar char="•"/>
            </a:pPr>
            <a:r>
              <a:rPr lang="en-US" b="1" dirty="0" smtClean="0">
                <a:cs typeface="B Titr" panose="00000700000000000000" pitchFamily="2" charset="-78"/>
              </a:rPr>
              <a:t>SatO</a:t>
            </a:r>
            <a:r>
              <a:rPr lang="en-US" b="1" baseline="-25000" dirty="0" smtClean="0">
                <a:cs typeface="B Titr" panose="00000700000000000000" pitchFamily="2" charset="-78"/>
              </a:rPr>
              <a:t>2</a:t>
            </a:r>
            <a:r>
              <a:rPr lang="en-US" b="1" dirty="0" smtClean="0">
                <a:cs typeface="B Titr" panose="00000700000000000000" pitchFamily="2" charset="-78"/>
              </a:rPr>
              <a:t> [oxygen saturation]</a:t>
            </a:r>
          </a:p>
          <a:p>
            <a:pPr algn="l">
              <a:buFontTx/>
              <a:buChar char="•"/>
            </a:pPr>
            <a:endParaRPr lang="en-US" b="1" dirty="0" smtClean="0">
              <a:cs typeface="B Titr" panose="00000700000000000000" pitchFamily="2" charset="-78"/>
            </a:endParaRPr>
          </a:p>
          <a:p>
            <a:pPr algn="l">
              <a:buFontTx/>
              <a:buChar char="•"/>
            </a:pPr>
            <a:endParaRPr lang="fa-IR" b="1" dirty="0" smtClean="0">
              <a:cs typeface="B Titr" panose="000007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3"/>
          <p:cNvSpPr txBox="1">
            <a:spLocks noChangeArrowheads="1"/>
          </p:cNvSpPr>
          <p:nvPr/>
        </p:nvSpPr>
        <p:spPr bwMode="auto">
          <a:xfrm>
            <a:off x="650631" y="1331552"/>
            <a:ext cx="737821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 eaLnBrk="1" hangingPunct="1"/>
            <a:r>
              <a:rPr lang="fa-IR" altLang="en-US" sz="2800" dirty="0">
                <a:solidFill>
                  <a:srgbClr val="C00000"/>
                </a:solidFill>
                <a:cs typeface="B Titr" pitchFamily="2" charset="-78"/>
              </a:rPr>
              <a:t>نحوه اندازه گیری گازهای خون شریانی توسط دستگاه:</a:t>
            </a:r>
          </a:p>
        </p:txBody>
      </p:sp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966861" y="2105162"/>
            <a:ext cx="7444154" cy="4431983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rtl="1" eaLnBrk="1" hangingPunct="1">
              <a:lnSpc>
                <a:spcPct val="200000"/>
              </a:lnSpc>
              <a:defRPr/>
            </a:pPr>
            <a:r>
              <a:rPr lang="fa-IR" sz="2400" b="1" dirty="0" smtClean="0">
                <a:latin typeface="Book Antiqua" pitchFamily="18" charset="0"/>
                <a:cs typeface="B Titr" pitchFamily="2" charset="-78"/>
              </a:rPr>
              <a:t>* دستگاه </a:t>
            </a:r>
            <a:r>
              <a:rPr lang="en-US" sz="2400" b="1" dirty="0" smtClean="0">
                <a:latin typeface="Book Antiqua" pitchFamily="18" charset="0"/>
                <a:cs typeface="B Titr" pitchFamily="2" charset="-78"/>
              </a:rPr>
              <a:t>ABG</a:t>
            </a:r>
            <a:r>
              <a:rPr lang="fa-IR" sz="2400" b="1" dirty="0" smtClean="0">
                <a:latin typeface="Book Antiqua" pitchFamily="18" charset="0"/>
                <a:cs typeface="B Titr" pitchFamily="2" charset="-78"/>
              </a:rPr>
              <a:t> فقط سه متغیر را با الکترود مخصوص به خود اندازه گیری می کند:</a:t>
            </a:r>
          </a:p>
          <a:p>
            <a:pPr algn="r" rtl="1" eaLnBrk="1" hangingPunct="1">
              <a:lnSpc>
                <a:spcPct val="200000"/>
              </a:lnSpc>
              <a:defRPr/>
            </a:pPr>
            <a:r>
              <a:rPr lang="en-US" sz="2400" b="1" dirty="0" smtClean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PH, PaCO2, PaO2</a:t>
            </a:r>
            <a:r>
              <a:rPr lang="fa-IR" sz="2400" b="1" dirty="0" smtClean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 و بعضي الكتروليت ها </a:t>
            </a:r>
            <a:r>
              <a:rPr lang="en-US" sz="2400" b="1" dirty="0" smtClean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(Na, </a:t>
            </a:r>
            <a:r>
              <a:rPr lang="en-US" sz="2400" b="1" dirty="0" err="1" smtClean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Ca</a:t>
            </a:r>
            <a:r>
              <a:rPr lang="en-US" sz="2400" b="1" dirty="0" smtClean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, K, …) </a:t>
            </a:r>
            <a:endParaRPr lang="fa-IR" sz="2400" b="1" dirty="0" smtClean="0">
              <a:solidFill>
                <a:srgbClr val="C00000"/>
              </a:solidFill>
              <a:latin typeface="Book Antiqua" pitchFamily="18" charset="0"/>
              <a:cs typeface="B Titr" pitchFamily="2" charset="-78"/>
            </a:endParaRPr>
          </a:p>
          <a:p>
            <a:pPr algn="r" rtl="1" eaLnBrk="1" hangingPunct="1">
              <a:lnSpc>
                <a:spcPct val="200000"/>
              </a:lnSpc>
              <a:defRPr/>
            </a:pPr>
            <a:r>
              <a:rPr lang="fa-IR" sz="2400" b="1" dirty="0" smtClean="0">
                <a:latin typeface="Book Antiqua" pitchFamily="18" charset="0"/>
                <a:cs typeface="B Titr" pitchFamily="2" charset="-78"/>
              </a:rPr>
              <a:t>* متغیرهای دیگر همگی توسط دستگاه محاسبه می شوند نه اندازه گیری</a:t>
            </a:r>
          </a:p>
          <a:p>
            <a:pPr algn="r" rtl="1" eaLnBrk="1" hangingPunct="1">
              <a:lnSpc>
                <a:spcPct val="200000"/>
              </a:lnSpc>
              <a:defRPr/>
            </a:pPr>
            <a:r>
              <a:rPr lang="en-US" sz="2400" b="1" dirty="0" smtClean="0">
                <a:solidFill>
                  <a:srgbClr val="0000FF"/>
                </a:solidFill>
                <a:latin typeface="Book Antiqua" pitchFamily="18" charset="0"/>
                <a:cs typeface="B Titr" pitchFamily="2" charset="-78"/>
              </a:rPr>
              <a:t>HCO3, SaO2, BE</a:t>
            </a:r>
            <a:endParaRPr lang="fa-IR" sz="2400" b="1" dirty="0" smtClean="0">
              <a:solidFill>
                <a:srgbClr val="0000FF"/>
              </a:solidFill>
              <a:latin typeface="Book Antiqua" pitchFamily="18" charset="0"/>
              <a:cs typeface="B Tit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3"/>
          <p:cNvSpPr txBox="1">
            <a:spLocks noChangeArrowheads="1"/>
          </p:cNvSpPr>
          <p:nvPr/>
        </p:nvSpPr>
        <p:spPr bwMode="auto">
          <a:xfrm>
            <a:off x="245660" y="1261637"/>
            <a:ext cx="8370905" cy="2800767"/>
          </a:xfrm>
          <a:prstGeom prst="rect">
            <a:avLst/>
          </a:prstGeom>
          <a:ln>
            <a:solidFill>
              <a:srgbClr val="FF0000"/>
            </a:solidFill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rtl="1" eaLnBrk="1" hangingPunct="1">
              <a:lnSpc>
                <a:spcPct val="200000"/>
              </a:lnSpc>
              <a:defRPr/>
            </a:pPr>
            <a:r>
              <a:rPr lang="fa-IR" sz="2800" b="1" dirty="0" smtClean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چگونگی اطمینان از محاسبه صحیح دستگاه </a:t>
            </a:r>
            <a:r>
              <a:rPr lang="en-US" sz="2800" b="1" dirty="0" smtClean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ABG</a:t>
            </a:r>
            <a:r>
              <a:rPr lang="fa-IR" sz="2800" b="1" dirty="0" smtClean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:</a:t>
            </a:r>
          </a:p>
          <a:p>
            <a:pPr algn="ctr" rtl="1" eaLnBrk="1" hangingPunct="1">
              <a:lnSpc>
                <a:spcPct val="200000"/>
              </a:lnSpc>
              <a:defRPr/>
            </a:pPr>
            <a:r>
              <a:rPr lang="fa-IR" sz="2800" b="1" dirty="0" smtClean="0">
                <a:solidFill>
                  <a:srgbClr val="0000FF"/>
                </a:solidFill>
                <a:latin typeface="Book Antiqua" pitchFamily="18" charset="0"/>
                <a:cs typeface="B Titr" pitchFamily="2" charset="-78"/>
              </a:rPr>
              <a:t>بایستی دو طرف معادله تقریبا ً با هم برابر باشد</a:t>
            </a:r>
          </a:p>
          <a:p>
            <a:pPr algn="ctr" rtl="1" eaLnBrk="1" hangingPunct="1">
              <a:lnSpc>
                <a:spcPct val="200000"/>
              </a:lnSpc>
              <a:defRPr/>
            </a:pPr>
            <a:r>
              <a:rPr lang="fa-IR" sz="3200" b="1" dirty="0" smtClean="0">
                <a:latin typeface="Book Antiqua" pitchFamily="18" charset="0"/>
                <a:cs typeface="B Titr" pitchFamily="2" charset="-78"/>
              </a:rPr>
              <a:t>80 - دو رقم سمت راست </a:t>
            </a:r>
            <a:r>
              <a:rPr lang="en-US" sz="3200" b="1" dirty="0" smtClean="0">
                <a:latin typeface="Book Antiqua" pitchFamily="18" charset="0"/>
                <a:cs typeface="B Titr" pitchFamily="2" charset="-78"/>
              </a:rPr>
              <a:t>PH</a:t>
            </a:r>
            <a:r>
              <a:rPr lang="fa-IR" sz="3200" b="1" dirty="0" smtClean="0">
                <a:latin typeface="Book Antiqua" pitchFamily="18" charset="0"/>
                <a:cs typeface="B Titr" pitchFamily="2" charset="-78"/>
              </a:rPr>
              <a:t> =  </a:t>
            </a:r>
            <a:r>
              <a:rPr lang="en-US" sz="3200" b="1" dirty="0" smtClean="0">
                <a:latin typeface="Book Antiqua" pitchFamily="18" charset="0"/>
                <a:cs typeface="B Titr" pitchFamily="2" charset="-78"/>
              </a:rPr>
              <a:t>24</a:t>
            </a:r>
            <a:r>
              <a:rPr lang="en-US" sz="3200" b="1" dirty="0">
                <a:latin typeface="Book Antiqua" pitchFamily="18" charset="0"/>
                <a:cs typeface="B Titr" pitchFamily="2" charset="-78"/>
                <a:sym typeface="Wingdings 2" pitchFamily="18" charset="2"/>
              </a:rPr>
              <a:t> PCO2/HCO3</a:t>
            </a:r>
            <a:endParaRPr lang="fa-IR" sz="3200" b="1" dirty="0" smtClean="0">
              <a:latin typeface="Book Antiqua" pitchFamily="18" charset="0"/>
              <a:cs typeface="B Titr" pitchFamily="2" charset="-78"/>
            </a:endParaRPr>
          </a:p>
        </p:txBody>
      </p:sp>
      <p:pic>
        <p:nvPicPr>
          <p:cNvPr id="3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71554"/>
            <a:ext cx="3696789" cy="2586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3600" b="1" dirty="0" smtClean="0"/>
              <a:t>PH</a:t>
            </a:r>
            <a:endParaRPr lang="en-US" altLang="en-US" sz="3600" b="1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981200"/>
            <a:ext cx="8610600" cy="4114800"/>
          </a:xfrm>
        </p:spPr>
        <p:txBody>
          <a:bodyPr>
            <a:normAutofit/>
          </a:bodyPr>
          <a:lstStyle/>
          <a:p>
            <a:pPr lvl="1" algn="r" rtl="1">
              <a:lnSpc>
                <a:spcPct val="200000"/>
              </a:lnSpc>
            </a:pPr>
            <a:r>
              <a:rPr lang="fa-IR" altLang="en-US" sz="3600" dirty="0" smtClean="0">
                <a:cs typeface="B Nazanin" panose="00000400000000000000" pitchFamily="2" charset="-78"/>
              </a:rPr>
              <a:t>مقادیر طبیعی  </a:t>
            </a:r>
            <a:r>
              <a:rPr lang="en-US" altLang="en-US" sz="3600" b="1" dirty="0" smtClean="0">
                <a:cs typeface="B Nazanin" panose="00000400000000000000" pitchFamily="2" charset="-78"/>
              </a:rPr>
              <a:t>7.35 </a:t>
            </a:r>
            <a:r>
              <a:rPr lang="en-US" altLang="en-US" sz="3600" b="1" dirty="0">
                <a:cs typeface="B Nazanin" panose="00000400000000000000" pitchFamily="2" charset="-78"/>
              </a:rPr>
              <a:t>- </a:t>
            </a:r>
            <a:r>
              <a:rPr lang="en-US" altLang="en-US" sz="3600" b="1" dirty="0" smtClean="0">
                <a:cs typeface="B Nazanin" panose="00000400000000000000" pitchFamily="2" charset="-78"/>
              </a:rPr>
              <a:t>7.45</a:t>
            </a:r>
          </a:p>
          <a:p>
            <a:pPr lvl="1" algn="r" rtl="1">
              <a:lnSpc>
                <a:spcPct val="200000"/>
              </a:lnSpc>
            </a:pPr>
            <a:r>
              <a:rPr lang="fa-IR" altLang="en-US" sz="3600" dirty="0" smtClean="0">
                <a:cs typeface="B Nazanin" panose="00000400000000000000" pitchFamily="2" charset="-78"/>
              </a:rPr>
              <a:t>اسیدوز</a:t>
            </a:r>
            <a:r>
              <a:rPr lang="en-US" altLang="en-US" sz="3600" dirty="0" smtClean="0">
                <a:cs typeface="B Nazanin" panose="00000400000000000000" pitchFamily="2" charset="-78"/>
              </a:rPr>
              <a:t> pH </a:t>
            </a:r>
            <a:r>
              <a:rPr lang="fa-IR" altLang="en-US" sz="3600" dirty="0" smtClean="0">
                <a:cs typeface="B Nazanin" panose="00000400000000000000" pitchFamily="2" charset="-78"/>
              </a:rPr>
              <a:t>کمتر از</a:t>
            </a:r>
            <a:r>
              <a:rPr lang="en-US" altLang="en-US" sz="3600" dirty="0" smtClean="0">
                <a:cs typeface="B Nazanin" panose="00000400000000000000" pitchFamily="2" charset="-78"/>
              </a:rPr>
              <a:t>7.35</a:t>
            </a:r>
          </a:p>
          <a:p>
            <a:pPr lvl="1" algn="r" rtl="1">
              <a:lnSpc>
                <a:spcPct val="200000"/>
              </a:lnSpc>
            </a:pPr>
            <a:r>
              <a:rPr lang="fa-IR" altLang="en-US" sz="3600" dirty="0" smtClean="0">
                <a:cs typeface="B Nazanin" panose="00000400000000000000" pitchFamily="2" charset="-78"/>
              </a:rPr>
              <a:t>آلکالوز</a:t>
            </a:r>
            <a:r>
              <a:rPr lang="en-US" altLang="en-US" sz="3600" dirty="0" smtClean="0">
                <a:cs typeface="B Nazanin" panose="00000400000000000000" pitchFamily="2" charset="-78"/>
              </a:rPr>
              <a:t>pH</a:t>
            </a:r>
            <a:r>
              <a:rPr lang="fa-IR" altLang="en-US" sz="3600" dirty="0" smtClean="0">
                <a:cs typeface="B Nazanin" panose="00000400000000000000" pitchFamily="2" charset="-78"/>
              </a:rPr>
              <a:t> بیشتر از </a:t>
            </a:r>
            <a:r>
              <a:rPr lang="en-US" altLang="en-US" sz="3600" dirty="0" smtClean="0">
                <a:cs typeface="B Nazanin" panose="00000400000000000000" pitchFamily="2" charset="-78"/>
              </a:rPr>
              <a:t>7.45</a:t>
            </a:r>
            <a:endParaRPr lang="en-US" altLang="en-US" sz="36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4536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151" y="449262"/>
            <a:ext cx="8834907" cy="611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5" name="TextBox 3"/>
          <p:cNvSpPr txBox="1">
            <a:spLocks noChangeArrowheads="1"/>
          </p:cNvSpPr>
          <p:nvPr/>
        </p:nvSpPr>
        <p:spPr bwMode="auto">
          <a:xfrm>
            <a:off x="3090930" y="1232818"/>
            <a:ext cx="5409862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 eaLnBrk="1" hangingPunct="1">
              <a:lnSpc>
                <a:spcPct val="250000"/>
              </a:lnSpc>
            </a:pPr>
            <a:r>
              <a:rPr lang="fa-IR" altLang="en-US" sz="2800" b="1" dirty="0">
                <a:solidFill>
                  <a:srgbClr val="FF0000"/>
                </a:solidFill>
                <a:latin typeface="Comic Sans MS" pitchFamily="66" charset="0"/>
                <a:cs typeface="B Titr" pitchFamily="2" charset="-78"/>
              </a:rPr>
              <a:t>موارد خطر زا و قابل توجه:</a:t>
            </a:r>
          </a:p>
          <a:p>
            <a:pPr algn="r" rtl="1" eaLnBrk="1" hangingPunct="1">
              <a:lnSpc>
                <a:spcPct val="250000"/>
              </a:lnSpc>
            </a:pPr>
            <a:r>
              <a:rPr lang="en-US" altLang="en-US" sz="2800" b="1" dirty="0">
                <a:latin typeface="Comic Sans MS" pitchFamily="66" charset="0"/>
                <a:cs typeface="B Titr" pitchFamily="2" charset="-78"/>
              </a:rPr>
              <a:t> =7.2&gt;PH&gt;7.55  </a:t>
            </a:r>
            <a:r>
              <a:rPr lang="fa-IR" altLang="en-US" sz="2000" b="1" dirty="0">
                <a:solidFill>
                  <a:srgbClr val="0000FF"/>
                </a:solidFill>
                <a:latin typeface="Comic Sans MS" pitchFamily="66" charset="0"/>
                <a:cs typeface="B Titr" pitchFamily="2" charset="-78"/>
              </a:rPr>
              <a:t>اختلال در عملكرد </a:t>
            </a:r>
            <a:r>
              <a:rPr lang="fa-IR" altLang="en-US" sz="2000" b="1" dirty="0" smtClean="0">
                <a:solidFill>
                  <a:srgbClr val="0000FF"/>
                </a:solidFill>
                <a:latin typeface="Comic Sans MS" pitchFamily="66" charset="0"/>
                <a:cs typeface="B Titr" pitchFamily="2" charset="-78"/>
              </a:rPr>
              <a:t>سلول</a:t>
            </a:r>
          </a:p>
          <a:p>
            <a:pPr algn="r" rtl="1" eaLnBrk="1" hangingPunct="1">
              <a:lnSpc>
                <a:spcPct val="250000"/>
              </a:lnSpc>
            </a:pPr>
            <a:r>
              <a:rPr lang="en-US" altLang="en-US" sz="2800" b="1" dirty="0" smtClean="0">
                <a:latin typeface="Comic Sans MS" pitchFamily="66" charset="0"/>
                <a:cs typeface="B Titr" pitchFamily="2" charset="-78"/>
              </a:rPr>
              <a:t>6.8&gt;PH&gt;7.8 </a:t>
            </a:r>
            <a:r>
              <a:rPr lang="fa-IR" altLang="en-US" sz="2800" b="1" dirty="0" smtClean="0">
                <a:latin typeface="Comic Sans MS" pitchFamily="66" charset="0"/>
                <a:cs typeface="B Titr" pitchFamily="2" charset="-78"/>
              </a:rPr>
              <a:t>= </a:t>
            </a:r>
            <a:r>
              <a:rPr lang="fa-IR" altLang="en-US" sz="2800" b="1" dirty="0" smtClean="0">
                <a:solidFill>
                  <a:srgbClr val="C00000"/>
                </a:solidFill>
                <a:latin typeface="Comic Sans MS" pitchFamily="66" charset="0"/>
                <a:cs typeface="B Titr" pitchFamily="2" charset="-78"/>
              </a:rPr>
              <a:t>مرگ</a:t>
            </a:r>
            <a:endParaRPr lang="fa-IR" altLang="en-US" sz="2800" b="1" dirty="0">
              <a:solidFill>
                <a:srgbClr val="C00000"/>
              </a:solidFill>
              <a:latin typeface="Comic Sans MS" pitchFamily="66" charset="0"/>
              <a:cs typeface="B Tit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30658" y="284272"/>
            <a:ext cx="6798734" cy="1303867"/>
          </a:xfrm>
        </p:spPr>
        <p:txBody>
          <a:bodyPr/>
          <a:lstStyle/>
          <a:p>
            <a:pPr rtl="1" eaLnBrk="1" hangingPunct="1"/>
            <a:r>
              <a:rPr lang="fa-IR" dirty="0" smtClean="0">
                <a:latin typeface="Chalkboard" pitchFamily="8" charset="0"/>
              </a:rPr>
              <a:t>چرا </a:t>
            </a:r>
            <a:r>
              <a:rPr lang="en-US" dirty="0" smtClean="0">
                <a:latin typeface="Chalkboard" pitchFamily="8" charset="0"/>
              </a:rPr>
              <a:t>ABG</a:t>
            </a:r>
            <a:r>
              <a:rPr lang="fa-IR" dirty="0" smtClean="0">
                <a:latin typeface="Chalkboard" pitchFamily="8" charset="0"/>
              </a:rPr>
              <a:t> می گیریم؟</a:t>
            </a:r>
            <a:endParaRPr lang="en-US" dirty="0" smtClean="0">
              <a:latin typeface="Chalkboard" pitchFamily="8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927278" y="2052253"/>
            <a:ext cx="7602114" cy="3444997"/>
          </a:xfrm>
        </p:spPr>
        <p:txBody>
          <a:bodyPr>
            <a:noAutofit/>
          </a:bodyPr>
          <a:lstStyle/>
          <a:p>
            <a:pPr algn="r" rtl="1" eaLnBrk="1" hangingPunct="1">
              <a:lnSpc>
                <a:spcPct val="200000"/>
              </a:lnSpc>
            </a:pPr>
            <a:r>
              <a:rPr lang="fa-IR" sz="2000" b="1" dirty="0" smtClean="0">
                <a:latin typeface="Chalkboard" pitchFamily="8" charset="0"/>
                <a:cs typeface="B Nazanin" panose="00000400000000000000" pitchFamily="2" charset="-78"/>
              </a:rPr>
              <a:t>کمک به تشخیص</a:t>
            </a:r>
          </a:p>
          <a:p>
            <a:pPr algn="r" rtl="1" eaLnBrk="1" hangingPunct="1">
              <a:lnSpc>
                <a:spcPct val="200000"/>
              </a:lnSpc>
            </a:pPr>
            <a:r>
              <a:rPr lang="fa-IR" sz="2000" b="1" dirty="0" smtClean="0">
                <a:latin typeface="Chalkboard" pitchFamily="8" charset="0"/>
                <a:cs typeface="B Nazanin" panose="00000400000000000000" pitchFamily="2" charset="-78"/>
              </a:rPr>
              <a:t>کمک به برنامه درمان</a:t>
            </a:r>
          </a:p>
          <a:p>
            <a:pPr algn="r" rtl="1" eaLnBrk="1" hangingPunct="1">
              <a:lnSpc>
                <a:spcPct val="200000"/>
              </a:lnSpc>
            </a:pPr>
            <a:r>
              <a:rPr lang="fa-IR" sz="2000" b="1" dirty="0" smtClean="0">
                <a:latin typeface="Chalkboard" pitchFamily="8" charset="0"/>
                <a:cs typeface="B Nazanin" panose="00000400000000000000" pitchFamily="2" charset="-78"/>
              </a:rPr>
              <a:t>کمک به مدیریت تهویه مکانیکی</a:t>
            </a:r>
          </a:p>
          <a:p>
            <a:pPr algn="r" rtl="1" eaLnBrk="1" hangingPunct="1">
              <a:lnSpc>
                <a:spcPct val="200000"/>
              </a:lnSpc>
            </a:pPr>
            <a:r>
              <a:rPr lang="fa-IR" sz="2000" b="1" dirty="0" smtClean="0">
                <a:latin typeface="Chalkboard" pitchFamily="8" charset="0"/>
                <a:cs typeface="B Nazanin" panose="00000400000000000000" pitchFamily="2" charset="-78"/>
              </a:rPr>
              <a:t>کنترل بهترین عملکرد دارو ها</a:t>
            </a:r>
          </a:p>
          <a:p>
            <a:pPr algn="r" rtl="1" eaLnBrk="1" hangingPunct="1">
              <a:lnSpc>
                <a:spcPct val="200000"/>
              </a:lnSpc>
            </a:pPr>
            <a:r>
              <a:rPr lang="fa-IR" sz="2000" b="1" dirty="0" smtClean="0">
                <a:latin typeface="Chalkboard" pitchFamily="8" charset="0"/>
                <a:cs typeface="B Nazanin" panose="00000400000000000000" pitchFamily="2" charset="-78"/>
              </a:rPr>
              <a:t>وضعیت اسید-باز ممکن است منجر به تغییر الکترولیت ها به محدوده بحرانی گردد</a:t>
            </a:r>
            <a:r>
              <a:rPr lang="en-US" sz="2000" b="1" dirty="0" smtClean="0">
                <a:latin typeface="Chalkboard" pitchFamily="8" charset="0"/>
                <a:cs typeface="B Nazanin" panose="00000400000000000000" pitchFamily="2" charset="-78"/>
              </a:rPr>
              <a:t> </a:t>
            </a:r>
          </a:p>
          <a:p>
            <a:pPr algn="r" rtl="1" eaLnBrk="1" hangingPunct="1">
              <a:lnSpc>
                <a:spcPct val="90000"/>
              </a:lnSpc>
            </a:pPr>
            <a:endParaRPr lang="en-US" sz="2000" b="1" dirty="0" smtClean="0">
              <a:cs typeface="B Nazanin" panose="000004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59971"/>
            <a:ext cx="8856133" cy="982133"/>
          </a:xfrm>
        </p:spPr>
        <p:txBody>
          <a:bodyPr>
            <a:normAutofit fontScale="90000"/>
          </a:bodyPr>
          <a:lstStyle/>
          <a:p>
            <a:r>
              <a:rPr lang="en-US" altLang="en-US" dirty="0">
                <a:solidFill>
                  <a:srgbClr val="FF33CC"/>
                </a:solidFill>
              </a:rPr>
              <a:t>PaCO2:</a:t>
            </a:r>
            <a:r>
              <a:rPr lang="en-US" altLang="en-US" dirty="0"/>
              <a:t> partial arterial pressure of carbon dioxide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6933" y="2743200"/>
            <a:ext cx="9144000" cy="4114800"/>
          </a:xfrm>
        </p:spPr>
        <p:txBody>
          <a:bodyPr>
            <a:noAutofit/>
          </a:bodyPr>
          <a:lstStyle/>
          <a:p>
            <a:pPr lvl="1">
              <a:lnSpc>
                <a:spcPct val="250000"/>
              </a:lnSpc>
            </a:pPr>
            <a:r>
              <a:rPr lang="fa-IR" altLang="en-US" sz="2800" dirty="0" smtClean="0"/>
              <a:t>نرمال: </a:t>
            </a:r>
            <a:r>
              <a:rPr lang="en-US" altLang="en-US" sz="2800" dirty="0" smtClean="0">
                <a:solidFill>
                  <a:srgbClr val="FF00FF"/>
                </a:solidFill>
              </a:rPr>
              <a:t>35 </a:t>
            </a:r>
            <a:r>
              <a:rPr lang="en-US" altLang="en-US" sz="2800" dirty="0">
                <a:solidFill>
                  <a:srgbClr val="FF00FF"/>
                </a:solidFill>
              </a:rPr>
              <a:t>- 45 mm Hg</a:t>
            </a:r>
            <a:endParaRPr lang="en-US" altLang="en-US" sz="2800" dirty="0">
              <a:solidFill>
                <a:srgbClr val="09067E"/>
              </a:solidFill>
            </a:endParaRPr>
          </a:p>
          <a:p>
            <a:pPr lvl="1">
              <a:lnSpc>
                <a:spcPct val="250000"/>
              </a:lnSpc>
            </a:pPr>
            <a:r>
              <a:rPr lang="en-US" altLang="en-US" sz="2800" dirty="0" smtClean="0"/>
              <a:t>&gt; </a:t>
            </a:r>
            <a:r>
              <a:rPr lang="en-US" altLang="en-US" sz="2800" dirty="0"/>
              <a:t>45 mm Hg </a:t>
            </a:r>
            <a:r>
              <a:rPr lang="fa-IR" altLang="en-US" sz="2800" dirty="0" smtClean="0"/>
              <a:t>     اسیدوز تنفسی</a:t>
            </a:r>
            <a:endParaRPr lang="en-US" altLang="en-US" sz="2800" dirty="0"/>
          </a:p>
          <a:p>
            <a:pPr lvl="1">
              <a:lnSpc>
                <a:spcPct val="250000"/>
              </a:lnSpc>
            </a:pPr>
            <a:r>
              <a:rPr lang="fa-IR" altLang="en-US" sz="2800" dirty="0" smtClean="0"/>
              <a:t> </a:t>
            </a:r>
            <a:r>
              <a:rPr lang="en-US" altLang="en-US" sz="2800" dirty="0" smtClean="0"/>
              <a:t>&lt; </a:t>
            </a:r>
            <a:r>
              <a:rPr lang="en-US" altLang="en-US" sz="2800" dirty="0"/>
              <a:t>35 mm Hg </a:t>
            </a:r>
            <a:r>
              <a:rPr lang="fa-IR" altLang="en-US" sz="2800" dirty="0" smtClean="0"/>
              <a:t>   آلکالوز تنفسی </a:t>
            </a:r>
            <a:endParaRPr lang="en-US" altLang="en-US" sz="2800" dirty="0"/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219200" y="457200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altLang="en-US" sz="400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56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79547" y="1168038"/>
            <a:ext cx="19672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defTabSz="914400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kern="0" dirty="0">
                <a:solidFill>
                  <a:srgbClr val="C00000"/>
                </a:solidFill>
                <a:latin typeface="Book Antiqua" pitchFamily="18" charset="0"/>
                <a:ea typeface="+mj-ea"/>
                <a:cs typeface="Times New Roman" pitchFamily="18" charset="0"/>
              </a:rPr>
              <a:t>HCO3 -</a:t>
            </a:r>
            <a:endParaRPr lang="en-US" sz="1800" kern="0" dirty="0">
              <a:solidFill>
                <a:srgbClr val="C00000"/>
              </a:solidFill>
              <a:latin typeface="Book Antiqua" pitchFamily="18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3797" y="2038350"/>
            <a:ext cx="7444154" cy="48196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73050" indent="-273050" algn="r" defTabSz="914400" rtl="1" eaLnBrk="1" hangingPunct="1">
              <a:lnSpc>
                <a:spcPct val="200000"/>
              </a:lnSpc>
              <a:spcBef>
                <a:spcPct val="20000"/>
              </a:spcBef>
              <a:buClr>
                <a:srgbClr val="D16349"/>
              </a:buClr>
              <a:buSzPct val="85000"/>
              <a:buFont typeface="Wingdings 2" pitchFamily="18" charset="2"/>
              <a:buChar char=""/>
              <a:defRPr/>
            </a:pPr>
            <a:r>
              <a:rPr lang="fa-IR" sz="2400" b="1" dirty="0">
                <a:solidFill>
                  <a:prstClr val="black"/>
                </a:solidFill>
                <a:latin typeface="Book Antiqua" pitchFamily="18" charset="0"/>
                <a:cs typeface="B Titr" pitchFamily="2" charset="-78"/>
              </a:rPr>
              <a:t>بیانگر میزان  یون  بیکربنات خون است.</a:t>
            </a:r>
          </a:p>
          <a:p>
            <a:pPr marL="273050" indent="-273050" algn="r" defTabSz="914400" rtl="1" eaLnBrk="1" hangingPunct="1">
              <a:lnSpc>
                <a:spcPct val="200000"/>
              </a:lnSpc>
              <a:spcBef>
                <a:spcPct val="20000"/>
              </a:spcBef>
              <a:buClr>
                <a:srgbClr val="D16349"/>
              </a:buClr>
              <a:buSzPct val="85000"/>
              <a:buFont typeface="Wingdings 2" pitchFamily="18" charset="2"/>
              <a:buChar char=""/>
              <a:defRPr/>
            </a:pPr>
            <a:r>
              <a:rPr lang="fa-IR" sz="2400" b="1" dirty="0">
                <a:solidFill>
                  <a:prstClr val="black"/>
                </a:solidFill>
                <a:latin typeface="Book Antiqua" pitchFamily="18" charset="0"/>
                <a:cs typeface="B Titr" pitchFamily="2" charset="-78"/>
              </a:rPr>
              <a:t>میزان طبیعی آن</a:t>
            </a:r>
            <a:r>
              <a:rPr lang="en-US" sz="2400" b="1" dirty="0">
                <a:solidFill>
                  <a:prstClr val="black"/>
                </a:solidFill>
                <a:latin typeface="Book Antiqua" pitchFamily="18" charset="0"/>
                <a:cs typeface="B Titr" pitchFamily="2" charset="-78"/>
              </a:rPr>
              <a:t>22-26mEq/lit </a:t>
            </a:r>
            <a:r>
              <a:rPr lang="fa-IR" sz="2400" b="1" dirty="0">
                <a:solidFill>
                  <a:prstClr val="black"/>
                </a:solidFill>
                <a:latin typeface="Book Antiqua" pitchFamily="18" charset="0"/>
                <a:cs typeface="B Titr" pitchFamily="2" charset="-78"/>
              </a:rPr>
              <a:t> است.</a:t>
            </a:r>
          </a:p>
          <a:p>
            <a:pPr marL="273050" indent="-273050" algn="r" defTabSz="914400" rtl="1" eaLnBrk="1" hangingPunct="1">
              <a:lnSpc>
                <a:spcPct val="200000"/>
              </a:lnSpc>
              <a:spcBef>
                <a:spcPct val="20000"/>
              </a:spcBef>
              <a:buClr>
                <a:srgbClr val="D16349"/>
              </a:buClr>
              <a:buSzPct val="85000"/>
              <a:buFont typeface="Wingdings 2" pitchFamily="18" charset="2"/>
              <a:buChar char=""/>
              <a:defRPr/>
            </a:pPr>
            <a:r>
              <a:rPr lang="fa-IR" sz="2400" b="1" dirty="0">
                <a:solidFill>
                  <a:prstClr val="black"/>
                </a:solidFill>
                <a:latin typeface="Book Antiqua" pitchFamily="18" charset="0"/>
                <a:cs typeface="B Titr" pitchFamily="2" charset="-78"/>
              </a:rPr>
              <a:t>بیش از  26</a:t>
            </a:r>
            <a:r>
              <a:rPr lang="en-US" sz="2400" b="1" dirty="0">
                <a:solidFill>
                  <a:prstClr val="black"/>
                </a:solidFill>
                <a:latin typeface="Book Antiqua" pitchFamily="18" charset="0"/>
                <a:cs typeface="B Titr" pitchFamily="2" charset="-78"/>
              </a:rPr>
              <a:t> </a:t>
            </a:r>
            <a:r>
              <a:rPr lang="fa-IR" sz="2400" b="1" dirty="0">
                <a:solidFill>
                  <a:prstClr val="black"/>
                </a:solidFill>
                <a:latin typeface="Book Antiqua" pitchFamily="18" charset="0"/>
                <a:cs typeface="B Titr" pitchFamily="2" charset="-78"/>
              </a:rPr>
              <a:t>آلکالوزمتابولیک (آلکالمی </a:t>
            </a:r>
            <a:r>
              <a:rPr lang="fa-IR" sz="2400" b="1" dirty="0" smtClean="0">
                <a:solidFill>
                  <a:prstClr val="black"/>
                </a:solidFill>
                <a:latin typeface="Book Antiqua" pitchFamily="18" charset="0"/>
                <a:cs typeface="B Titr" pitchFamily="2" charset="-78"/>
              </a:rPr>
              <a:t>)</a:t>
            </a:r>
          </a:p>
          <a:p>
            <a:pPr marL="273050" indent="-273050" algn="r" defTabSz="914400" rtl="1" eaLnBrk="1" hangingPunct="1">
              <a:lnSpc>
                <a:spcPct val="200000"/>
              </a:lnSpc>
              <a:spcBef>
                <a:spcPct val="20000"/>
              </a:spcBef>
              <a:buClr>
                <a:srgbClr val="D16349"/>
              </a:buClr>
              <a:buSzPct val="85000"/>
              <a:buFont typeface="Wingdings 2" pitchFamily="18" charset="2"/>
              <a:buChar char=""/>
              <a:defRPr/>
            </a:pPr>
            <a:r>
              <a:rPr lang="fa-IR" sz="2400" b="1" dirty="0" smtClean="0">
                <a:solidFill>
                  <a:prstClr val="black"/>
                </a:solidFill>
                <a:latin typeface="Book Antiqua" pitchFamily="18" charset="0"/>
                <a:cs typeface="B Titr" pitchFamily="2" charset="-78"/>
              </a:rPr>
              <a:t> کمتراز22 </a:t>
            </a:r>
            <a:r>
              <a:rPr lang="fa-IR" sz="2400" b="1" dirty="0">
                <a:solidFill>
                  <a:prstClr val="black"/>
                </a:solidFill>
                <a:latin typeface="Book Antiqua" pitchFamily="18" charset="0"/>
                <a:cs typeface="B Titr" pitchFamily="2" charset="-78"/>
              </a:rPr>
              <a:t>اسیدوزمتابولیک</a:t>
            </a:r>
          </a:p>
          <a:p>
            <a:pPr marL="273050" indent="-273050" algn="r" defTabSz="914400" rtl="1" eaLnBrk="1" hangingPunct="1">
              <a:lnSpc>
                <a:spcPct val="200000"/>
              </a:lnSpc>
              <a:spcBef>
                <a:spcPct val="20000"/>
              </a:spcBef>
              <a:buClr>
                <a:srgbClr val="D16349"/>
              </a:buClr>
              <a:buSzPct val="85000"/>
              <a:buFont typeface="Wingdings 2" pitchFamily="18" charset="2"/>
              <a:buChar char=""/>
              <a:defRPr/>
            </a:pPr>
            <a:r>
              <a:rPr lang="fa-IR" sz="2400" b="1" dirty="0">
                <a:solidFill>
                  <a:prstClr val="black"/>
                </a:solidFill>
                <a:latin typeface="Book Antiqua" pitchFamily="18" charset="0"/>
                <a:cs typeface="B Titr" pitchFamily="2" charset="-78"/>
              </a:rPr>
              <a:t>باید توجه داشت که هر</a:t>
            </a:r>
            <a:r>
              <a:rPr lang="en-US" sz="2400" b="1" dirty="0">
                <a:solidFill>
                  <a:prstClr val="black"/>
                </a:solidFill>
                <a:latin typeface="Book Antiqua" pitchFamily="18" charset="0"/>
                <a:cs typeface="B Titr" pitchFamily="2" charset="-78"/>
              </a:rPr>
              <a:t> 10mEq/lit</a:t>
            </a:r>
            <a:r>
              <a:rPr lang="fa-IR" sz="2400" b="1" dirty="0">
                <a:solidFill>
                  <a:prstClr val="black"/>
                </a:solidFill>
                <a:latin typeface="Book Antiqua" pitchFamily="18" charset="0"/>
                <a:cs typeface="B Titr" pitchFamily="2" charset="-78"/>
              </a:rPr>
              <a:t>تغییر </a:t>
            </a:r>
            <a:r>
              <a:rPr lang="en-US" sz="2400" b="1" dirty="0">
                <a:solidFill>
                  <a:prstClr val="black"/>
                </a:solidFill>
                <a:latin typeface="Book Antiqua" pitchFamily="18" charset="0"/>
                <a:cs typeface="B Titr" pitchFamily="2" charset="-78"/>
              </a:rPr>
              <a:t>HCO3-</a:t>
            </a:r>
            <a:r>
              <a:rPr lang="fa-IR" sz="2400" b="1" dirty="0">
                <a:solidFill>
                  <a:prstClr val="black"/>
                </a:solidFill>
                <a:latin typeface="Book Antiqua" pitchFamily="18" charset="0"/>
                <a:cs typeface="B Titr" pitchFamily="2" charset="-78"/>
              </a:rPr>
              <a:t>سبب تغییردر</a:t>
            </a:r>
            <a:r>
              <a:rPr lang="en-US" sz="2400" b="1" dirty="0">
                <a:solidFill>
                  <a:prstClr val="black"/>
                </a:solidFill>
                <a:latin typeface="Book Antiqua" pitchFamily="18" charset="0"/>
                <a:cs typeface="B Titr" pitchFamily="2" charset="-78"/>
              </a:rPr>
              <a:t> pH</a:t>
            </a:r>
            <a:r>
              <a:rPr lang="fa-IR" sz="2400" b="1" dirty="0">
                <a:solidFill>
                  <a:prstClr val="black"/>
                </a:solidFill>
                <a:latin typeface="Book Antiqua" pitchFamily="18" charset="0"/>
                <a:cs typeface="B Titr" pitchFamily="2" charset="-78"/>
              </a:rPr>
              <a:t>به میزان </a:t>
            </a:r>
            <a:r>
              <a:rPr lang="en-US" sz="2400" b="1" dirty="0" smtClean="0">
                <a:solidFill>
                  <a:prstClr val="black"/>
                </a:solidFill>
                <a:latin typeface="Book Antiqua" pitchFamily="18" charset="0"/>
                <a:cs typeface="B Titr" pitchFamily="2" charset="-78"/>
              </a:rPr>
              <a:t> 0.15</a:t>
            </a:r>
            <a:r>
              <a:rPr lang="fa-IR" sz="2400" b="1" dirty="0">
                <a:solidFill>
                  <a:prstClr val="black"/>
                </a:solidFill>
                <a:latin typeface="Book Antiqua" pitchFamily="18" charset="0"/>
                <a:cs typeface="B Titr" pitchFamily="2" charset="-78"/>
              </a:rPr>
              <a:t>می شود</a:t>
            </a:r>
            <a:r>
              <a:rPr lang="en-US" sz="2400" b="1" dirty="0">
                <a:solidFill>
                  <a:prstClr val="black"/>
                </a:solidFill>
                <a:latin typeface="Book Antiqua" pitchFamily="18" charset="0"/>
                <a:cs typeface="B Titr" pitchFamily="2" charset="-78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565815" y="1987460"/>
            <a:ext cx="7436651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 rtl="1" eaLnBrk="1" hangingPunct="1">
              <a:defRPr/>
            </a:pPr>
            <a:r>
              <a:rPr lang="en-US" sz="3600" b="1" dirty="0">
                <a:latin typeface="Comic Sans MS" pitchFamily="66" charset="0"/>
              </a:rPr>
              <a:t>[H</a:t>
            </a:r>
            <a:r>
              <a:rPr lang="en-US" sz="2800" b="1" dirty="0">
                <a:latin typeface="Comic Sans MS" pitchFamily="66" charset="0"/>
              </a:rPr>
              <a:t>+</a:t>
            </a:r>
            <a:r>
              <a:rPr lang="en-US" sz="3600" b="1" dirty="0">
                <a:latin typeface="Comic Sans MS" pitchFamily="66" charset="0"/>
              </a:rPr>
              <a:t>] = 24 x (PCO2 / [HCO3 </a:t>
            </a:r>
            <a:r>
              <a:rPr lang="en-US" sz="2800" b="1" dirty="0">
                <a:latin typeface="Comic Sans MS" pitchFamily="66" charset="0"/>
              </a:rPr>
              <a:t>-</a:t>
            </a:r>
            <a:r>
              <a:rPr lang="en-US" sz="3600" b="1" dirty="0">
                <a:latin typeface="Comic Sans MS" pitchFamily="66" charset="0"/>
              </a:rPr>
              <a:t>] )</a:t>
            </a:r>
            <a:endParaRPr lang="fa-IR" sz="3200" b="1" dirty="0">
              <a:latin typeface="Comic Sans MS" pitchFamily="66" charset="0"/>
            </a:endParaRPr>
          </a:p>
        </p:txBody>
      </p:sp>
      <p:sp>
        <p:nvSpPr>
          <p:cNvPr id="38915" name="TextBox 2"/>
          <p:cNvSpPr txBox="1">
            <a:spLocks noChangeArrowheads="1"/>
          </p:cNvSpPr>
          <p:nvPr/>
        </p:nvSpPr>
        <p:spPr bwMode="auto">
          <a:xfrm>
            <a:off x="1289832" y="1120140"/>
            <a:ext cx="638028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fa-IR" altLang="en-US" sz="3600" dirty="0">
                <a:solidFill>
                  <a:srgbClr val="C00000"/>
                </a:solidFill>
                <a:cs typeface="B Titr" pitchFamily="2" charset="-78"/>
              </a:rPr>
              <a:t>معادله </a:t>
            </a:r>
            <a:r>
              <a:rPr lang="fa-IR" altLang="en-US" sz="3600" dirty="0" smtClean="0">
                <a:solidFill>
                  <a:srgbClr val="C00000"/>
                </a:solidFill>
                <a:cs typeface="B Titr" pitchFamily="2" charset="-78"/>
              </a:rPr>
              <a:t>هاندرسن-هاسلباخ</a:t>
            </a:r>
            <a:endParaRPr lang="fa-IR" altLang="en-US" sz="3600" dirty="0">
              <a:solidFill>
                <a:srgbClr val="C00000"/>
              </a:solidFill>
              <a:cs typeface="B Titr" pitchFamily="2" charset="-78"/>
            </a:endParaRPr>
          </a:p>
        </p:txBody>
      </p:sp>
      <p:sp>
        <p:nvSpPr>
          <p:cNvPr id="24580" name="TextBox 3"/>
          <p:cNvSpPr txBox="1">
            <a:spLocks noChangeArrowheads="1"/>
          </p:cNvSpPr>
          <p:nvPr/>
        </p:nvSpPr>
        <p:spPr bwMode="auto">
          <a:xfrm>
            <a:off x="943283" y="2924945"/>
            <a:ext cx="7253654" cy="3785652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rtl="1" eaLnBrk="1" hangingPunct="1">
              <a:lnSpc>
                <a:spcPct val="250000"/>
              </a:lnSpc>
              <a:defRPr/>
            </a:pPr>
            <a:r>
              <a:rPr lang="fa-IR" sz="2400" b="1" dirty="0" smtClean="0">
                <a:latin typeface="Book Antiqua" pitchFamily="18" charset="0"/>
                <a:cs typeface="B Titr" pitchFamily="2" charset="-78"/>
              </a:rPr>
              <a:t>غلظت يون هيدروژن </a:t>
            </a:r>
            <a:r>
              <a:rPr lang="en-US" sz="2400" b="1" dirty="0" smtClean="0">
                <a:latin typeface="Book Antiqua" pitchFamily="18" charset="0"/>
                <a:cs typeface="B Titr" pitchFamily="2" charset="-78"/>
              </a:rPr>
              <a:t>(H)</a:t>
            </a:r>
            <a:r>
              <a:rPr lang="fa-IR" sz="2400" b="1" dirty="0" smtClean="0">
                <a:latin typeface="Book Antiqua" pitchFamily="18" charset="0"/>
                <a:cs typeface="B Titr" pitchFamily="2" charset="-78"/>
              </a:rPr>
              <a:t> در مايع خارج سلولي تحت تاثير تعادل بين يون </a:t>
            </a:r>
            <a:r>
              <a:rPr lang="en-US" sz="2400" b="1" dirty="0" smtClean="0">
                <a:latin typeface="Book Antiqua" pitchFamily="18" charset="0"/>
                <a:cs typeface="B Titr" pitchFamily="2" charset="-78"/>
              </a:rPr>
              <a:t>PCO2</a:t>
            </a:r>
            <a:r>
              <a:rPr lang="fa-IR" sz="2400" b="1" dirty="0" smtClean="0">
                <a:latin typeface="Book Antiqua" pitchFamily="18" charset="0"/>
                <a:cs typeface="B Titr" pitchFamily="2" charset="-78"/>
              </a:rPr>
              <a:t> و غلظت يون </a:t>
            </a:r>
            <a:r>
              <a:rPr lang="en-US" sz="2400" b="1" dirty="0" smtClean="0">
                <a:latin typeface="Book Antiqua" pitchFamily="18" charset="0"/>
                <a:cs typeface="B Titr" pitchFamily="2" charset="-78"/>
              </a:rPr>
              <a:t>HCO3</a:t>
            </a:r>
            <a:r>
              <a:rPr lang="fa-IR" sz="2400" b="1" dirty="0" smtClean="0">
                <a:latin typeface="Book Antiqua" pitchFamily="18" charset="0"/>
                <a:cs typeface="B Titr" pitchFamily="2" charset="-78"/>
              </a:rPr>
              <a:t> مي باشد. بنابراين اختلالات اوليه اسيد و باز بر مبناي تغيير غلظت اين يون ها در مايع خارج سلولي مي باشند.</a:t>
            </a:r>
          </a:p>
        </p:txBody>
      </p:sp>
    </p:spTree>
    <p:extLst>
      <p:ext uri="{BB962C8B-B14F-4D97-AF65-F5344CB8AC3E}">
        <p14:creationId xmlns:p14="http://schemas.microsoft.com/office/powerpoint/2010/main" val="238220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3"/>
          <p:cNvSpPr txBox="1">
            <a:spLocks noChangeArrowheads="1"/>
          </p:cNvSpPr>
          <p:nvPr/>
        </p:nvSpPr>
        <p:spPr bwMode="auto">
          <a:xfrm>
            <a:off x="2005860" y="1264240"/>
            <a:ext cx="525047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 eaLnBrk="1" hangingPunct="1"/>
            <a:r>
              <a:rPr lang="fa-IR" altLang="en-US" sz="3200" dirty="0">
                <a:solidFill>
                  <a:srgbClr val="C00000"/>
                </a:solidFill>
                <a:cs typeface="B Titr" pitchFamily="2" charset="-78"/>
              </a:rPr>
              <a:t>مراحل تفسیر گازهای خون شریانی</a:t>
            </a:r>
          </a:p>
        </p:txBody>
      </p:sp>
      <p:sp>
        <p:nvSpPr>
          <p:cNvPr id="29699" name="TextBox 4"/>
          <p:cNvSpPr txBox="1">
            <a:spLocks noChangeArrowheads="1"/>
          </p:cNvSpPr>
          <p:nvPr/>
        </p:nvSpPr>
        <p:spPr bwMode="auto">
          <a:xfrm>
            <a:off x="909019" y="2221150"/>
            <a:ext cx="7444154" cy="3939540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342900" indent="-3429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rtl="1" eaLnBrk="1" hangingPunct="1">
              <a:lnSpc>
                <a:spcPct val="250000"/>
              </a:lnSpc>
              <a:buClr>
                <a:srgbClr val="C00000"/>
              </a:buClr>
              <a:buFont typeface="Wingdings" pitchFamily="2" charset="2"/>
              <a:buChar char="v"/>
              <a:defRPr/>
            </a:pPr>
            <a:r>
              <a:rPr lang="fa-IR" sz="2000" b="1" dirty="0" smtClean="0">
                <a:latin typeface="Book Antiqua" pitchFamily="18" charset="0"/>
                <a:cs typeface="B Titr" pitchFamily="2" charset="-78"/>
              </a:rPr>
              <a:t>بررسی بیمار از نظر هیپوکسمی (ارزیابی </a:t>
            </a:r>
            <a:r>
              <a:rPr lang="en-US" sz="2000" b="1" dirty="0" smtClean="0">
                <a:latin typeface="Book Antiqua" pitchFamily="18" charset="0"/>
                <a:cs typeface="B Titr" pitchFamily="2" charset="-78"/>
              </a:rPr>
              <a:t>PaO2 </a:t>
            </a:r>
            <a:r>
              <a:rPr lang="fa-IR" sz="2000" b="1" dirty="0" smtClean="0">
                <a:latin typeface="Book Antiqua" pitchFamily="18" charset="0"/>
                <a:cs typeface="B Titr" pitchFamily="2" charset="-78"/>
              </a:rPr>
              <a:t>و </a:t>
            </a:r>
            <a:r>
              <a:rPr lang="en-US" sz="2000" b="1" dirty="0" smtClean="0">
                <a:latin typeface="Book Antiqua" pitchFamily="18" charset="0"/>
                <a:cs typeface="B Titr" pitchFamily="2" charset="-78"/>
              </a:rPr>
              <a:t>SaO2</a:t>
            </a:r>
            <a:r>
              <a:rPr lang="fa-IR" sz="2000" b="1" dirty="0" smtClean="0">
                <a:latin typeface="Book Antiqua" pitchFamily="18" charset="0"/>
                <a:cs typeface="B Titr" pitchFamily="2" charset="-78"/>
              </a:rPr>
              <a:t>)</a:t>
            </a:r>
          </a:p>
          <a:p>
            <a:pPr algn="r" rtl="1" eaLnBrk="1" hangingPunct="1">
              <a:lnSpc>
                <a:spcPct val="250000"/>
              </a:lnSpc>
              <a:buClr>
                <a:srgbClr val="C00000"/>
              </a:buClr>
              <a:buFont typeface="Wingdings" pitchFamily="2" charset="2"/>
              <a:buChar char="v"/>
              <a:defRPr/>
            </a:pPr>
            <a:r>
              <a:rPr lang="fa-IR" sz="2000" b="1" dirty="0" smtClean="0">
                <a:latin typeface="Book Antiqua" pitchFamily="18" charset="0"/>
                <a:cs typeface="B Titr" pitchFamily="2" charset="-78"/>
              </a:rPr>
              <a:t>بررسی تعادل اسید و باز (ارزیابی </a:t>
            </a:r>
            <a:r>
              <a:rPr lang="en-US" sz="2000" b="1" dirty="0" smtClean="0">
                <a:latin typeface="Book Antiqua" pitchFamily="18" charset="0"/>
                <a:cs typeface="B Titr" pitchFamily="2" charset="-78"/>
              </a:rPr>
              <a:t>PH</a:t>
            </a:r>
            <a:r>
              <a:rPr lang="fa-IR" sz="2000" b="1" dirty="0" smtClean="0">
                <a:latin typeface="Book Antiqua" pitchFamily="18" charset="0"/>
                <a:cs typeface="B Titr" pitchFamily="2" charset="-78"/>
              </a:rPr>
              <a:t>)</a:t>
            </a:r>
          </a:p>
          <a:p>
            <a:pPr algn="r" rtl="1" eaLnBrk="1" hangingPunct="1">
              <a:lnSpc>
                <a:spcPct val="250000"/>
              </a:lnSpc>
              <a:buClr>
                <a:srgbClr val="C00000"/>
              </a:buClr>
              <a:buFont typeface="Wingdings" pitchFamily="2" charset="2"/>
              <a:buChar char="v"/>
              <a:defRPr/>
            </a:pPr>
            <a:r>
              <a:rPr lang="fa-IR" sz="2000" b="1" dirty="0" smtClean="0">
                <a:latin typeface="Book Antiqua" pitchFamily="18" charset="0"/>
                <a:cs typeface="B Titr" pitchFamily="2" charset="-78"/>
              </a:rPr>
              <a:t>بررسی وضعیت ریوی بیمار (ارزیابی </a:t>
            </a:r>
            <a:r>
              <a:rPr lang="en-US" sz="2000" b="1" dirty="0" smtClean="0">
                <a:latin typeface="Book Antiqua" pitchFamily="18" charset="0"/>
                <a:cs typeface="B Titr" pitchFamily="2" charset="-78"/>
              </a:rPr>
              <a:t>PaCO2</a:t>
            </a:r>
            <a:r>
              <a:rPr lang="fa-IR" sz="2000" b="1" dirty="0" smtClean="0">
                <a:latin typeface="Book Antiqua" pitchFamily="18" charset="0"/>
                <a:cs typeface="B Titr" pitchFamily="2" charset="-78"/>
              </a:rPr>
              <a:t>)</a:t>
            </a:r>
          </a:p>
          <a:p>
            <a:pPr algn="r" rtl="1" eaLnBrk="1" hangingPunct="1">
              <a:lnSpc>
                <a:spcPct val="250000"/>
              </a:lnSpc>
              <a:buClr>
                <a:srgbClr val="C00000"/>
              </a:buClr>
              <a:buFont typeface="Wingdings" pitchFamily="2" charset="2"/>
              <a:buChar char="v"/>
              <a:defRPr/>
            </a:pPr>
            <a:r>
              <a:rPr lang="fa-IR" sz="2000" b="1" dirty="0" smtClean="0">
                <a:latin typeface="Book Antiqua" pitchFamily="18" charset="0"/>
                <a:cs typeface="B Titr" pitchFamily="2" charset="-78"/>
              </a:rPr>
              <a:t>بررسی وضعیت متابولیک بیمار (ارزیابی </a:t>
            </a:r>
            <a:r>
              <a:rPr lang="en-US" sz="2000" b="1" dirty="0" smtClean="0">
                <a:latin typeface="Book Antiqua" pitchFamily="18" charset="0"/>
                <a:cs typeface="B Titr" pitchFamily="2" charset="-78"/>
              </a:rPr>
              <a:t>HCO3</a:t>
            </a:r>
            <a:r>
              <a:rPr lang="fa-IR" sz="2000" b="1" dirty="0" smtClean="0">
                <a:latin typeface="Book Antiqua" pitchFamily="18" charset="0"/>
                <a:cs typeface="B Titr" pitchFamily="2" charset="-78"/>
              </a:rPr>
              <a:t>)</a:t>
            </a:r>
          </a:p>
          <a:p>
            <a:pPr algn="r" rtl="1" eaLnBrk="1" hangingPunct="1">
              <a:lnSpc>
                <a:spcPct val="250000"/>
              </a:lnSpc>
              <a:buClr>
                <a:srgbClr val="C00000"/>
              </a:buClr>
              <a:buFont typeface="Wingdings" pitchFamily="2" charset="2"/>
              <a:buChar char="v"/>
              <a:defRPr/>
            </a:pPr>
            <a:r>
              <a:rPr lang="fa-IR" sz="2000" b="1" dirty="0" smtClean="0">
                <a:latin typeface="Book Antiqua" pitchFamily="18" charset="0"/>
                <a:cs typeface="B Titr" pitchFamily="2" charset="-78"/>
              </a:rPr>
              <a:t>در صورت وجود اختلال یا جبران، مشخص نمودن اختلال اولیه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953000"/>
          </a:xfrm>
        </p:spPr>
        <p:txBody>
          <a:bodyPr/>
          <a:lstStyle/>
          <a:p>
            <a:pPr algn="l" rtl="0">
              <a:lnSpc>
                <a:spcPct val="300000"/>
              </a:lnSpc>
            </a:pPr>
            <a:r>
              <a:rPr lang="en-US" altLang="en-US" dirty="0"/>
              <a:t>pH	7.62	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HCO</a:t>
            </a:r>
            <a:r>
              <a:rPr lang="en-US" altLang="en-US" baseline="-25000" dirty="0"/>
              <a:t>3	</a:t>
            </a:r>
            <a:r>
              <a:rPr lang="en-US" altLang="en-US" dirty="0"/>
              <a:t>30 </a:t>
            </a:r>
            <a:r>
              <a:rPr lang="en-US" altLang="en-US" dirty="0" err="1"/>
              <a:t>mmol</a:t>
            </a:r>
            <a:r>
              <a:rPr lang="en-US" altLang="en-US" dirty="0"/>
              <a:t>/L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PCO</a:t>
            </a:r>
            <a:r>
              <a:rPr lang="en-US" altLang="en-US" baseline="-25000" dirty="0"/>
              <a:t>2	</a:t>
            </a:r>
            <a:r>
              <a:rPr lang="en-US" altLang="en-US" dirty="0" smtClean="0"/>
              <a:t>36 </a:t>
            </a:r>
            <a:r>
              <a:rPr lang="en-US" altLang="en-US" dirty="0"/>
              <a:t>mmHg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429000" y="2000250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 smtClean="0">
                <a:cs typeface="B Titr" panose="00000700000000000000" pitchFamily="2" charset="-78"/>
              </a:rPr>
              <a:t>آلکالمی</a:t>
            </a:r>
            <a:endParaRPr lang="en-US" sz="2800" dirty="0">
              <a:cs typeface="B Titr" panose="00000700000000000000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292600" y="3165475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آلکالوز متابولیک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92600" y="4338637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نرمال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86000" y="5511799"/>
            <a:ext cx="4513762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آلکالوز متابولیک</a:t>
            </a:r>
            <a:endParaRPr lang="en-US" sz="24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9126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953000"/>
          </a:xfrm>
        </p:spPr>
        <p:txBody>
          <a:bodyPr/>
          <a:lstStyle/>
          <a:p>
            <a:pPr algn="l" rtl="0">
              <a:lnSpc>
                <a:spcPct val="300000"/>
              </a:lnSpc>
            </a:pPr>
            <a:r>
              <a:rPr lang="en-US" altLang="en-US" dirty="0"/>
              <a:t>pH	</a:t>
            </a:r>
            <a:r>
              <a:rPr lang="en-US" altLang="en-US" dirty="0" smtClean="0"/>
              <a:t>7.15</a:t>
            </a:r>
            <a:r>
              <a:rPr lang="en-US" altLang="en-US" dirty="0"/>
              <a:t>	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HCO</a:t>
            </a:r>
            <a:r>
              <a:rPr lang="en-US" altLang="en-US" baseline="-25000" dirty="0"/>
              <a:t>3	</a:t>
            </a:r>
            <a:r>
              <a:rPr lang="en-US" altLang="en-US" dirty="0" smtClean="0"/>
              <a:t>26 </a:t>
            </a:r>
            <a:r>
              <a:rPr lang="en-US" altLang="en-US" dirty="0" err="1"/>
              <a:t>mmol</a:t>
            </a:r>
            <a:r>
              <a:rPr lang="en-US" altLang="en-US" dirty="0"/>
              <a:t>/L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PCO</a:t>
            </a:r>
            <a:r>
              <a:rPr lang="en-US" altLang="en-US" baseline="-25000" dirty="0"/>
              <a:t>2	</a:t>
            </a:r>
            <a:r>
              <a:rPr lang="en-US" altLang="en-US" dirty="0" smtClean="0"/>
              <a:t>60 </a:t>
            </a:r>
            <a:r>
              <a:rPr lang="en-US" altLang="en-US" dirty="0"/>
              <a:t>mmHg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429000" y="2000250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اسیدمی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292600" y="3165475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نرمال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92600" y="4338637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اسیدوز تنفسی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86000" y="5511799"/>
            <a:ext cx="4513762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اسیدوز تنفسی</a:t>
            </a:r>
            <a:endParaRPr lang="en-US" sz="24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9126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953000"/>
          </a:xfrm>
        </p:spPr>
        <p:txBody>
          <a:bodyPr/>
          <a:lstStyle/>
          <a:p>
            <a:pPr algn="l" rtl="0">
              <a:lnSpc>
                <a:spcPct val="300000"/>
              </a:lnSpc>
            </a:pPr>
            <a:r>
              <a:rPr lang="en-US" altLang="en-US" dirty="0"/>
              <a:t>pH	</a:t>
            </a:r>
            <a:r>
              <a:rPr lang="en-US" altLang="en-US" dirty="0" smtClean="0"/>
              <a:t>7.52</a:t>
            </a:r>
            <a:r>
              <a:rPr lang="en-US" altLang="en-US" dirty="0"/>
              <a:t>	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HCO</a:t>
            </a:r>
            <a:r>
              <a:rPr lang="en-US" altLang="en-US" baseline="-25000" dirty="0"/>
              <a:t>3	</a:t>
            </a:r>
            <a:r>
              <a:rPr lang="en-US" altLang="en-US" dirty="0" smtClean="0"/>
              <a:t>23 </a:t>
            </a:r>
            <a:r>
              <a:rPr lang="en-US" altLang="en-US" dirty="0" err="1"/>
              <a:t>mmol</a:t>
            </a:r>
            <a:r>
              <a:rPr lang="en-US" altLang="en-US" dirty="0"/>
              <a:t>/L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PCO</a:t>
            </a:r>
            <a:r>
              <a:rPr lang="en-US" altLang="en-US" baseline="-25000" dirty="0"/>
              <a:t>2	</a:t>
            </a:r>
            <a:r>
              <a:rPr lang="en-US" altLang="en-US" dirty="0"/>
              <a:t>30 mmHg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429000" y="2000250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آلکالمی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292600" y="3165475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نرمال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92600" y="4338637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آلکالوز تنفسی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86000" y="5511799"/>
            <a:ext cx="4513762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>
                <a:cs typeface="B Titr" panose="00000700000000000000" pitchFamily="2" charset="-78"/>
              </a:rPr>
              <a:t>آلکالوز تنفسی</a:t>
            </a:r>
            <a:endParaRPr lang="en-US" sz="28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9126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3"/>
          <p:cNvSpPr txBox="1">
            <a:spLocks noChangeArrowheads="1"/>
          </p:cNvSpPr>
          <p:nvPr/>
        </p:nvSpPr>
        <p:spPr bwMode="auto">
          <a:xfrm>
            <a:off x="965915" y="2302739"/>
            <a:ext cx="7360841" cy="3046988"/>
          </a:xfrm>
          <a:prstGeom prst="rect">
            <a:avLst/>
          </a:prstGeom>
          <a:ln>
            <a:solidFill>
              <a:srgbClr val="92D050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rtl="1" eaLnBrk="1" hangingPunct="1">
              <a:lnSpc>
                <a:spcPct val="200000"/>
              </a:lnSpc>
              <a:buClr>
                <a:srgbClr val="0000FF"/>
              </a:buClr>
              <a:buFont typeface="Wingdings" pitchFamily="2" charset="2"/>
              <a:buChar char="Ø"/>
              <a:defRPr/>
            </a:pPr>
            <a:r>
              <a:rPr lang="fa-IR" sz="2400" b="1" dirty="0" smtClean="0">
                <a:latin typeface="Book Antiqua" pitchFamily="18" charset="0"/>
                <a:cs typeface="B Titr" pitchFamily="2" charset="-78"/>
              </a:rPr>
              <a:t>تلاش بدن برای حفظ همئوستاز </a:t>
            </a:r>
          </a:p>
          <a:p>
            <a:pPr algn="just" rtl="1" eaLnBrk="1" hangingPunct="1">
              <a:lnSpc>
                <a:spcPct val="200000"/>
              </a:lnSpc>
              <a:buClr>
                <a:srgbClr val="0000FF"/>
              </a:buClr>
              <a:buFont typeface="Wingdings" pitchFamily="2" charset="2"/>
              <a:buChar char="Ø"/>
              <a:defRPr/>
            </a:pPr>
            <a:r>
              <a:rPr lang="fa-IR" sz="2400" b="1" dirty="0" smtClean="0">
                <a:latin typeface="Book Antiqua" pitchFamily="18" charset="0"/>
                <a:cs typeface="B Titr" pitchFamily="2" charset="-78"/>
              </a:rPr>
              <a:t>پاسخ هاي جبراني با كنترل نسبت </a:t>
            </a:r>
            <a:r>
              <a:rPr lang="en-US" sz="2400" b="1" dirty="0" smtClean="0">
                <a:latin typeface="Book Antiqua" pitchFamily="18" charset="0"/>
                <a:cs typeface="B Titr" pitchFamily="2" charset="-78"/>
              </a:rPr>
              <a:t>PCO2/HCO3</a:t>
            </a:r>
            <a:r>
              <a:rPr lang="fa-IR" sz="2400" b="1" dirty="0" smtClean="0">
                <a:latin typeface="Book Antiqua" pitchFamily="18" charset="0"/>
                <a:cs typeface="B Titr" pitchFamily="2" charset="-78"/>
              </a:rPr>
              <a:t> عمل مي كنند.</a:t>
            </a:r>
          </a:p>
          <a:p>
            <a:pPr algn="just" rtl="1" eaLnBrk="1" hangingPunct="1">
              <a:lnSpc>
                <a:spcPct val="200000"/>
              </a:lnSpc>
              <a:buClr>
                <a:srgbClr val="0000FF"/>
              </a:buClr>
              <a:buFont typeface="Wingdings" pitchFamily="2" charset="2"/>
              <a:buChar char="Ø"/>
              <a:defRPr/>
            </a:pPr>
            <a:r>
              <a:rPr lang="fa-IR" sz="2400" b="1" dirty="0" smtClean="0">
                <a:latin typeface="Book Antiqua" pitchFamily="18" charset="0"/>
                <a:cs typeface="B Titr" pitchFamily="2" charset="-78"/>
              </a:rPr>
              <a:t> پاسخ هاي جبراني اختلال اوليه اسيد و باز را تصحيح نمي كنند اين واكنش ها تغييرات </a:t>
            </a:r>
            <a:r>
              <a:rPr lang="en-US" sz="2400" b="1" dirty="0" smtClean="0">
                <a:latin typeface="Book Antiqua" pitchFamily="18" charset="0"/>
                <a:cs typeface="B Titr" pitchFamily="2" charset="-78"/>
              </a:rPr>
              <a:t>PH</a:t>
            </a:r>
            <a:r>
              <a:rPr lang="fa-IR" sz="2400" b="1" dirty="0" smtClean="0">
                <a:latin typeface="Book Antiqua" pitchFamily="18" charset="0"/>
                <a:cs typeface="B Titr" pitchFamily="2" charset="-78"/>
              </a:rPr>
              <a:t> را محدود اما از آن پيشگيري نمي كنند.</a:t>
            </a:r>
          </a:p>
        </p:txBody>
      </p:sp>
      <p:pic>
        <p:nvPicPr>
          <p:cNvPr id="43013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7404" y="1173265"/>
            <a:ext cx="1565031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4" name="Rectangle 1"/>
          <p:cNvSpPr>
            <a:spLocks noChangeArrowheads="1"/>
          </p:cNvSpPr>
          <p:nvPr/>
        </p:nvSpPr>
        <p:spPr bwMode="auto">
          <a:xfrm>
            <a:off x="5583619" y="546964"/>
            <a:ext cx="1962150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rtl="1" eaLnBrk="1" hangingPunct="1">
              <a:lnSpc>
                <a:spcPct val="300000"/>
              </a:lnSpc>
            </a:pPr>
            <a:r>
              <a:rPr lang="fa-IR" altLang="en-US" sz="3600" b="1" dirty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نكته: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6546" y="256351"/>
            <a:ext cx="6798734" cy="1303867"/>
          </a:xfrm>
        </p:spPr>
        <p:txBody>
          <a:bodyPr/>
          <a:lstStyle/>
          <a:p>
            <a:r>
              <a:rPr lang="fa-IR" dirty="0" smtClean="0"/>
              <a:t>قانون جبران</a:t>
            </a:r>
            <a:endParaRPr lang="fa-IR" dirty="0"/>
          </a:p>
        </p:txBody>
      </p:sp>
      <p:grpSp>
        <p:nvGrpSpPr>
          <p:cNvPr id="17" name="Group 16"/>
          <p:cNvGrpSpPr/>
          <p:nvPr/>
        </p:nvGrpSpPr>
        <p:grpSpPr>
          <a:xfrm>
            <a:off x="4327949" y="2821578"/>
            <a:ext cx="3627331" cy="953587"/>
            <a:chOff x="2146662" y="2982685"/>
            <a:chExt cx="3091543" cy="949234"/>
          </a:xfrm>
        </p:grpSpPr>
        <p:sp>
          <p:nvSpPr>
            <p:cNvPr id="4" name="Rounded Rectangle 3"/>
            <p:cNvSpPr/>
            <p:nvPr/>
          </p:nvSpPr>
          <p:spPr>
            <a:xfrm>
              <a:off x="4323805" y="3017519"/>
              <a:ext cx="9144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fa-IR" sz="2200" dirty="0" smtClean="0">
                  <a:cs typeface="B Titr" panose="00000700000000000000" pitchFamily="2" charset="-78"/>
                </a:rPr>
                <a:t>اسیدوز</a:t>
              </a:r>
              <a:endParaRPr lang="fa-IR" sz="2200" dirty="0">
                <a:cs typeface="B Titr" panose="00000700000000000000" pitchFamily="2" charset="-78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2146662" y="2982685"/>
              <a:ext cx="9144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fa-IR" sz="2000" dirty="0" smtClean="0">
                  <a:cs typeface="B Titr" panose="00000700000000000000" pitchFamily="2" charset="-78"/>
                </a:rPr>
                <a:t>آلکالوز</a:t>
              </a:r>
              <a:endParaRPr lang="fa-IR" sz="2000" dirty="0">
                <a:cs typeface="B Titr" panose="00000700000000000000" pitchFamily="2" charset="-78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3148149" y="3331030"/>
              <a:ext cx="1049382" cy="248194"/>
              <a:chOff x="2235055" y="3225219"/>
              <a:chExt cx="1962476" cy="488987"/>
            </a:xfrm>
          </p:grpSpPr>
          <p:sp>
            <p:nvSpPr>
              <p:cNvPr id="14" name="Down Arrow 13"/>
              <p:cNvSpPr/>
              <p:nvPr/>
            </p:nvSpPr>
            <p:spPr>
              <a:xfrm rot="16200000">
                <a:off x="3466011" y="2982686"/>
                <a:ext cx="484632" cy="978408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/>
              </a:p>
            </p:txBody>
          </p:sp>
          <p:sp>
            <p:nvSpPr>
              <p:cNvPr id="15" name="Down Arrow 14"/>
              <p:cNvSpPr/>
              <p:nvPr/>
            </p:nvSpPr>
            <p:spPr>
              <a:xfrm rot="5400000">
                <a:off x="2481943" y="2978331"/>
                <a:ext cx="484632" cy="978408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/>
              </a:p>
            </p:txBody>
          </p:sp>
        </p:grpSp>
      </p:grpSp>
      <p:grpSp>
        <p:nvGrpSpPr>
          <p:cNvPr id="19" name="Content Placeholder 18"/>
          <p:cNvGrpSpPr>
            <a:grpSpLocks noGrp="1"/>
          </p:cNvGrpSpPr>
          <p:nvPr/>
        </p:nvGrpSpPr>
        <p:grpSpPr>
          <a:xfrm>
            <a:off x="4327949" y="4362994"/>
            <a:ext cx="3679582" cy="927463"/>
            <a:chOff x="2134817" y="2982685"/>
            <a:chExt cx="3103388" cy="949234"/>
          </a:xfrm>
        </p:grpSpPr>
        <p:sp>
          <p:nvSpPr>
            <p:cNvPr id="20" name="Rounded Rectangle 19"/>
            <p:cNvSpPr/>
            <p:nvPr/>
          </p:nvSpPr>
          <p:spPr>
            <a:xfrm>
              <a:off x="4323805" y="3017519"/>
              <a:ext cx="9144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fa-IR" sz="2000" dirty="0" smtClean="0">
                  <a:cs typeface="B Titr" panose="00000700000000000000" pitchFamily="2" charset="-78"/>
                </a:rPr>
                <a:t>تنفسی</a:t>
              </a:r>
              <a:endParaRPr lang="fa-IR" sz="2000" dirty="0">
                <a:cs typeface="B Titr" panose="00000700000000000000" pitchFamily="2" charset="-78"/>
              </a:endParaRPr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2134817" y="2982685"/>
              <a:ext cx="926246" cy="91439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fa-IR" sz="2000" dirty="0" smtClean="0">
                  <a:cs typeface="B Titr" panose="00000700000000000000" pitchFamily="2" charset="-78"/>
                </a:rPr>
                <a:t>متابولیک</a:t>
              </a:r>
              <a:endParaRPr lang="fa-IR" sz="2000" dirty="0">
                <a:cs typeface="B Titr" panose="00000700000000000000" pitchFamily="2" charset="-78"/>
              </a:endParaRPr>
            </a:p>
          </p:txBody>
        </p:sp>
        <p:grpSp>
          <p:nvGrpSpPr>
            <p:cNvPr id="22" name="Group 15"/>
            <p:cNvGrpSpPr/>
            <p:nvPr/>
          </p:nvGrpSpPr>
          <p:grpSpPr>
            <a:xfrm>
              <a:off x="3148150" y="3331030"/>
              <a:ext cx="1049383" cy="248194"/>
              <a:chOff x="2235055" y="3225219"/>
              <a:chExt cx="1962476" cy="488987"/>
            </a:xfrm>
          </p:grpSpPr>
          <p:sp>
            <p:nvSpPr>
              <p:cNvPr id="23" name="Down Arrow 22"/>
              <p:cNvSpPr/>
              <p:nvPr/>
            </p:nvSpPr>
            <p:spPr>
              <a:xfrm rot="16200000">
                <a:off x="3466011" y="2982686"/>
                <a:ext cx="484632" cy="978408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/>
              </a:p>
            </p:txBody>
          </p:sp>
          <p:sp>
            <p:nvSpPr>
              <p:cNvPr id="24" name="Down Arrow 23"/>
              <p:cNvSpPr/>
              <p:nvPr/>
            </p:nvSpPr>
            <p:spPr>
              <a:xfrm rot="5400000">
                <a:off x="2481943" y="2978331"/>
                <a:ext cx="484632" cy="978408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fa-IR"/>
              </a:p>
            </p:txBody>
          </p:sp>
        </p:grpSp>
      </p:grpSp>
      <p:grpSp>
        <p:nvGrpSpPr>
          <p:cNvPr id="25" name="Group 24"/>
          <p:cNvGrpSpPr/>
          <p:nvPr/>
        </p:nvGrpSpPr>
        <p:grpSpPr>
          <a:xfrm>
            <a:off x="352696" y="2692400"/>
            <a:ext cx="3255674" cy="1078412"/>
            <a:chOff x="2146662" y="2982685"/>
            <a:chExt cx="3091543" cy="949234"/>
          </a:xfrm>
        </p:grpSpPr>
        <p:sp>
          <p:nvSpPr>
            <p:cNvPr id="26" name="Rounded Rectangle 25"/>
            <p:cNvSpPr/>
            <p:nvPr/>
          </p:nvSpPr>
          <p:spPr>
            <a:xfrm>
              <a:off x="4158342" y="3017519"/>
              <a:ext cx="1079863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fa-IR" sz="2000" dirty="0" smtClean="0">
                  <a:cs typeface="B Titr" panose="00000700000000000000" pitchFamily="2" charset="-78"/>
                </a:rPr>
                <a:t>اسیدوز متابولیک</a:t>
              </a:r>
              <a:endParaRPr lang="fa-IR" sz="2000" dirty="0">
                <a:cs typeface="B Titr" panose="00000700000000000000" pitchFamily="2" charset="-78"/>
              </a:endParaRP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2146662" y="2982685"/>
              <a:ext cx="91440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fa-IR" sz="2000" dirty="0" smtClean="0">
                  <a:cs typeface="B Titr" panose="00000700000000000000" pitchFamily="2" charset="-78"/>
                </a:rPr>
                <a:t>آلکالوز تنفسی</a:t>
              </a:r>
              <a:endParaRPr lang="fa-IR" sz="2000" dirty="0">
                <a:cs typeface="B Titr" panose="00000700000000000000" pitchFamily="2" charset="-78"/>
              </a:endParaRPr>
            </a:p>
          </p:txBody>
        </p:sp>
        <p:sp>
          <p:nvSpPr>
            <p:cNvPr id="30" name="Down Arrow 29"/>
            <p:cNvSpPr/>
            <p:nvPr/>
          </p:nvSpPr>
          <p:spPr>
            <a:xfrm rot="5400000">
              <a:off x="3482690" y="3205496"/>
              <a:ext cx="245984" cy="52317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24455" y="4311540"/>
            <a:ext cx="3199278" cy="944881"/>
            <a:chOff x="2146662" y="2982685"/>
            <a:chExt cx="3091543" cy="949234"/>
          </a:xfrm>
        </p:grpSpPr>
        <p:sp>
          <p:nvSpPr>
            <p:cNvPr id="32" name="Rounded Rectangle 31"/>
            <p:cNvSpPr/>
            <p:nvPr/>
          </p:nvSpPr>
          <p:spPr>
            <a:xfrm>
              <a:off x="4158342" y="3017519"/>
              <a:ext cx="1079863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fa-IR" sz="2000" dirty="0" smtClean="0">
                  <a:cs typeface="B Titr" panose="00000700000000000000" pitchFamily="2" charset="-78"/>
                </a:rPr>
                <a:t>اسیدوز تنفسی</a:t>
              </a:r>
              <a:endParaRPr lang="fa-IR" sz="2000" dirty="0">
                <a:cs typeface="B Titr" panose="00000700000000000000" pitchFamily="2" charset="-78"/>
              </a:endParaRP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2146662" y="2982685"/>
              <a:ext cx="1036322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fa-IR" sz="2000" dirty="0" smtClean="0">
                  <a:cs typeface="B Titr" panose="00000700000000000000" pitchFamily="2" charset="-78"/>
                </a:rPr>
                <a:t>آلکالوز متابولیک</a:t>
              </a:r>
              <a:endParaRPr lang="fa-IR" sz="2000" dirty="0">
                <a:cs typeface="B Titr" panose="00000700000000000000" pitchFamily="2" charset="-78"/>
              </a:endParaRPr>
            </a:p>
          </p:txBody>
        </p:sp>
        <p:sp>
          <p:nvSpPr>
            <p:cNvPr id="34" name="Down Arrow 33"/>
            <p:cNvSpPr/>
            <p:nvPr/>
          </p:nvSpPr>
          <p:spPr>
            <a:xfrm rot="5400000">
              <a:off x="3482690" y="3205496"/>
              <a:ext cx="245984" cy="52317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fa-IR"/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5191924" y="1629536"/>
            <a:ext cx="3462867" cy="1032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800" dirty="0" smtClean="0">
                <a:cs typeface="B Titr" panose="00000700000000000000" pitchFamily="2" charset="-78"/>
              </a:rPr>
              <a:t>هدف: نرمال کردن </a:t>
            </a:r>
            <a:r>
              <a:rPr lang="en-US" sz="2800" dirty="0" smtClean="0">
                <a:cs typeface="B Titr" panose="00000700000000000000" pitchFamily="2" charset="-78"/>
              </a:rPr>
              <a:t>PH</a:t>
            </a:r>
            <a:endParaRPr lang="en-US" sz="2800" dirty="0">
              <a:cs typeface="B Titr" panose="000007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953000"/>
          </a:xfrm>
        </p:spPr>
        <p:txBody>
          <a:bodyPr/>
          <a:lstStyle/>
          <a:p>
            <a:pPr algn="l" rtl="0">
              <a:lnSpc>
                <a:spcPct val="300000"/>
              </a:lnSpc>
            </a:pPr>
            <a:r>
              <a:rPr lang="en-US" altLang="en-US" dirty="0"/>
              <a:t>pH	</a:t>
            </a:r>
            <a:r>
              <a:rPr lang="en-US" altLang="en-US" dirty="0" smtClean="0"/>
              <a:t>7.58</a:t>
            </a:r>
            <a:r>
              <a:rPr lang="en-US" altLang="en-US" dirty="0"/>
              <a:t>	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HCO</a:t>
            </a:r>
            <a:r>
              <a:rPr lang="en-US" altLang="en-US" baseline="-25000" dirty="0"/>
              <a:t>3	</a:t>
            </a:r>
            <a:r>
              <a:rPr lang="en-US" altLang="en-US" dirty="0"/>
              <a:t>30 </a:t>
            </a:r>
            <a:r>
              <a:rPr lang="en-US" altLang="en-US" dirty="0" err="1"/>
              <a:t>mmol</a:t>
            </a:r>
            <a:r>
              <a:rPr lang="en-US" altLang="en-US" dirty="0"/>
              <a:t>/L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PCO</a:t>
            </a:r>
            <a:r>
              <a:rPr lang="en-US" altLang="en-US" baseline="-25000" dirty="0"/>
              <a:t>2	</a:t>
            </a:r>
            <a:r>
              <a:rPr lang="en-US" altLang="en-US" dirty="0" smtClean="0"/>
              <a:t>50 </a:t>
            </a:r>
            <a:r>
              <a:rPr lang="en-US" altLang="en-US" dirty="0"/>
              <a:t>mmHg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429000" y="2000250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solidFill>
                  <a:schemeClr val="bg1"/>
                </a:solidFill>
                <a:cs typeface="B Titr" panose="00000700000000000000" pitchFamily="2" charset="-78"/>
              </a:rPr>
              <a:t>آلکالمی</a:t>
            </a:r>
            <a:endParaRPr lang="en-US" sz="24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292600" y="3165475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آلکالوز متابولیک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92600" y="4338637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اسیدوز تنفسی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72000" y="5511799"/>
            <a:ext cx="16383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 smtClean="0">
                <a:cs typeface="B Titr" panose="00000700000000000000" pitchFamily="2" charset="-78"/>
              </a:rPr>
              <a:t>جبران </a:t>
            </a:r>
            <a:endParaRPr lang="en-US" sz="2000" dirty="0">
              <a:cs typeface="B Titr" panose="000007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873750" y="5511799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آلکالوز متابولیک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4450" y="5511799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>
                <a:cs typeface="B Titr" panose="00000700000000000000" pitchFamily="2" charset="-78"/>
              </a:rPr>
              <a:t>اسیدوز تنفسی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114675" y="5511799"/>
            <a:ext cx="16383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 smtClean="0">
                <a:cs typeface="B Titr" panose="00000700000000000000" pitchFamily="2" charset="-78"/>
              </a:rPr>
              <a:t>نسبی</a:t>
            </a:r>
            <a:endParaRPr lang="en-US" sz="2000" dirty="0">
              <a:cs typeface="B Titr" panose="000007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84571" y="1227910"/>
            <a:ext cx="1436915" cy="496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7.40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59126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gaslyt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28600" y="1295400"/>
            <a:ext cx="3276600" cy="2784475"/>
          </a:xfrm>
          <a:noFill/>
        </p:spPr>
      </p:pic>
      <p:pic>
        <p:nvPicPr>
          <p:cNvPr id="10243" name="Picture 4" descr="mv-stick-1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495800" y="3352800"/>
            <a:ext cx="3733800" cy="2987675"/>
          </a:xfrm>
          <a:noFill/>
        </p:spPr>
      </p:pic>
      <p:sp>
        <p:nvSpPr>
          <p:cNvPr id="10244" name="Text Box 6"/>
          <p:cNvSpPr txBox="1">
            <a:spLocks noChangeArrowheads="1"/>
          </p:cNvSpPr>
          <p:nvPr/>
        </p:nvSpPr>
        <p:spPr bwMode="auto">
          <a:xfrm>
            <a:off x="5257800" y="1143000"/>
            <a:ext cx="3048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a-IR" sz="4800" dirty="0" smtClean="0">
                <a:latin typeface="Comic Sans MS" pitchFamily="66" charset="0"/>
                <a:cs typeface="B Titr" pitchFamily="2" charset="-78"/>
              </a:rPr>
              <a:t>گرفتن نمونه خون شریانی</a:t>
            </a:r>
            <a:endParaRPr lang="en-US" sz="4800" dirty="0">
              <a:latin typeface="Comic Sans MS" pitchFamily="66" charset="0"/>
              <a:cs typeface="B Tit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953000"/>
          </a:xfrm>
        </p:spPr>
        <p:txBody>
          <a:bodyPr/>
          <a:lstStyle/>
          <a:p>
            <a:pPr algn="l" rtl="0">
              <a:lnSpc>
                <a:spcPct val="300000"/>
              </a:lnSpc>
            </a:pPr>
            <a:r>
              <a:rPr lang="en-US" altLang="en-US" dirty="0"/>
              <a:t>pH	</a:t>
            </a:r>
            <a:r>
              <a:rPr lang="en-US" altLang="en-US" dirty="0" smtClean="0"/>
              <a:t>7.36</a:t>
            </a:r>
            <a:r>
              <a:rPr lang="en-US" altLang="en-US" dirty="0"/>
              <a:t>	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HCO</a:t>
            </a:r>
            <a:r>
              <a:rPr lang="en-US" altLang="en-US" baseline="-25000" dirty="0"/>
              <a:t>3	</a:t>
            </a:r>
            <a:r>
              <a:rPr lang="en-US" altLang="en-US" dirty="0" smtClean="0"/>
              <a:t>19 </a:t>
            </a:r>
            <a:r>
              <a:rPr lang="en-US" altLang="en-US" dirty="0" err="1"/>
              <a:t>mmol</a:t>
            </a:r>
            <a:r>
              <a:rPr lang="en-US" altLang="en-US" dirty="0"/>
              <a:t>/L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PCO</a:t>
            </a:r>
            <a:r>
              <a:rPr lang="en-US" altLang="en-US" baseline="-25000" dirty="0"/>
              <a:t>2	</a:t>
            </a:r>
            <a:r>
              <a:rPr lang="en-US" altLang="en-US" dirty="0" smtClean="0"/>
              <a:t>28 </a:t>
            </a:r>
            <a:r>
              <a:rPr lang="en-US" altLang="en-US" dirty="0"/>
              <a:t>mmHg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429000" y="2000250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solidFill>
                  <a:schemeClr val="bg1"/>
                </a:solidFill>
                <a:cs typeface="B Titr" panose="00000700000000000000" pitchFamily="2" charset="-78"/>
              </a:rPr>
              <a:t>نرمال</a:t>
            </a:r>
            <a:endParaRPr lang="en-US" sz="24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292600" y="3165475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اسیدوزمتابولیک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92600" y="4338637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آلکالوز تنفسی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72000" y="5511799"/>
            <a:ext cx="16383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 smtClean="0">
                <a:cs typeface="B Titr" panose="00000700000000000000" pitchFamily="2" charset="-78"/>
              </a:rPr>
              <a:t>جبران </a:t>
            </a:r>
            <a:endParaRPr lang="en-US" sz="2000" dirty="0">
              <a:cs typeface="B Titr" panose="000007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873750" y="5511799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cs typeface="B Titr" panose="00000700000000000000" pitchFamily="2" charset="-78"/>
              </a:rPr>
              <a:t>اسیدوز متابولیک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4450" y="5511799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cs typeface="B Titr" panose="00000700000000000000" pitchFamily="2" charset="-78"/>
              </a:rPr>
              <a:t>آلکالوز تنفسی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114675" y="5511799"/>
            <a:ext cx="16383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 smtClean="0">
                <a:cs typeface="B Titr" panose="00000700000000000000" pitchFamily="2" charset="-78"/>
              </a:rPr>
              <a:t>کامل</a:t>
            </a:r>
            <a:endParaRPr lang="en-US" sz="2000" dirty="0">
              <a:cs typeface="B Titr" panose="000007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84571" y="1227910"/>
            <a:ext cx="1436915" cy="496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7.40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53290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953000"/>
          </a:xfrm>
        </p:spPr>
        <p:txBody>
          <a:bodyPr/>
          <a:lstStyle/>
          <a:p>
            <a:pPr algn="l" rtl="0">
              <a:lnSpc>
                <a:spcPct val="300000"/>
              </a:lnSpc>
            </a:pPr>
            <a:r>
              <a:rPr lang="en-US" altLang="en-US" dirty="0"/>
              <a:t>pH	</a:t>
            </a:r>
            <a:r>
              <a:rPr lang="en-US" altLang="en-US" dirty="0" smtClean="0"/>
              <a:t>7.28</a:t>
            </a:r>
            <a:r>
              <a:rPr lang="en-US" altLang="en-US" dirty="0"/>
              <a:t>	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HCO</a:t>
            </a:r>
            <a:r>
              <a:rPr lang="en-US" altLang="en-US" baseline="-25000" dirty="0"/>
              <a:t>3	</a:t>
            </a:r>
            <a:r>
              <a:rPr lang="en-US" altLang="en-US" dirty="0" smtClean="0"/>
              <a:t>16 </a:t>
            </a:r>
            <a:r>
              <a:rPr lang="en-US" altLang="en-US" dirty="0" err="1"/>
              <a:t>mmol</a:t>
            </a:r>
            <a:r>
              <a:rPr lang="en-US" altLang="en-US" dirty="0"/>
              <a:t>/L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PCO</a:t>
            </a:r>
            <a:r>
              <a:rPr lang="en-US" altLang="en-US" baseline="-25000" dirty="0"/>
              <a:t>2	</a:t>
            </a:r>
            <a:r>
              <a:rPr lang="en-US" altLang="en-US" dirty="0" smtClean="0"/>
              <a:t>29 </a:t>
            </a:r>
            <a:r>
              <a:rPr lang="en-US" altLang="en-US" dirty="0"/>
              <a:t>mmHg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429000" y="2000250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solidFill>
                  <a:schemeClr val="bg1"/>
                </a:solidFill>
                <a:cs typeface="B Titr" panose="00000700000000000000" pitchFamily="2" charset="-78"/>
              </a:rPr>
              <a:t>اسیدمی</a:t>
            </a:r>
            <a:endParaRPr lang="en-US" sz="24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292600" y="3165475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اسیدوز متابولیک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92600" y="4338637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آلکالوز تنفسی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72000" y="5511799"/>
            <a:ext cx="16383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 smtClean="0">
                <a:cs typeface="B Titr" panose="00000700000000000000" pitchFamily="2" charset="-78"/>
              </a:rPr>
              <a:t>جبران </a:t>
            </a:r>
            <a:endParaRPr lang="en-US" sz="2000" dirty="0">
              <a:cs typeface="B Titr" panose="000007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873750" y="5511799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cs typeface="B Titr" panose="00000700000000000000" pitchFamily="2" charset="-78"/>
              </a:rPr>
              <a:t>اسیدوز متابولیک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4450" y="5511799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cs typeface="B Titr" panose="00000700000000000000" pitchFamily="2" charset="-78"/>
              </a:rPr>
              <a:t>آلکالوز تنفسی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114675" y="5511799"/>
            <a:ext cx="16383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 smtClean="0">
                <a:cs typeface="B Titr" panose="00000700000000000000" pitchFamily="2" charset="-78"/>
              </a:rPr>
              <a:t>نسبی</a:t>
            </a:r>
            <a:endParaRPr lang="en-US" sz="2000" dirty="0">
              <a:cs typeface="B Titr" panose="000007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84571" y="1227910"/>
            <a:ext cx="1436915" cy="496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7.40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32950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953000"/>
          </a:xfrm>
        </p:spPr>
        <p:txBody>
          <a:bodyPr/>
          <a:lstStyle/>
          <a:p>
            <a:pPr algn="l" rtl="0">
              <a:lnSpc>
                <a:spcPct val="300000"/>
              </a:lnSpc>
            </a:pPr>
            <a:r>
              <a:rPr lang="en-US" altLang="en-US" dirty="0"/>
              <a:t>pH	</a:t>
            </a:r>
            <a:r>
              <a:rPr lang="en-US" altLang="en-US" dirty="0" smtClean="0"/>
              <a:t>7.58</a:t>
            </a:r>
            <a:r>
              <a:rPr lang="en-US" altLang="en-US" dirty="0"/>
              <a:t>	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HCO</a:t>
            </a:r>
            <a:r>
              <a:rPr lang="en-US" altLang="en-US" baseline="-25000" dirty="0"/>
              <a:t>3	</a:t>
            </a:r>
            <a:r>
              <a:rPr lang="en-US" altLang="en-US" dirty="0"/>
              <a:t>30 </a:t>
            </a:r>
            <a:r>
              <a:rPr lang="en-US" altLang="en-US" dirty="0" err="1"/>
              <a:t>mmol</a:t>
            </a:r>
            <a:r>
              <a:rPr lang="en-US" altLang="en-US" dirty="0"/>
              <a:t>/L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PCO</a:t>
            </a:r>
            <a:r>
              <a:rPr lang="en-US" altLang="en-US" baseline="-25000" dirty="0"/>
              <a:t>2	</a:t>
            </a:r>
            <a:r>
              <a:rPr lang="en-US" altLang="en-US" dirty="0" smtClean="0"/>
              <a:t>50 </a:t>
            </a:r>
            <a:r>
              <a:rPr lang="en-US" altLang="en-US" dirty="0"/>
              <a:t>mmHg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429000" y="2000250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solidFill>
                  <a:schemeClr val="bg1"/>
                </a:solidFill>
                <a:cs typeface="B Titr" panose="00000700000000000000" pitchFamily="2" charset="-78"/>
              </a:rPr>
              <a:t>آلکالمی</a:t>
            </a:r>
            <a:endParaRPr lang="en-US" sz="24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292600" y="3165475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آلکالوز متابولیک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92600" y="4338637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اسیدوز تنفسی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72000" y="5511799"/>
            <a:ext cx="16383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 smtClean="0">
                <a:cs typeface="B Titr" panose="00000700000000000000" pitchFamily="2" charset="-78"/>
              </a:rPr>
              <a:t>جبران </a:t>
            </a:r>
            <a:endParaRPr lang="en-US" sz="2000" dirty="0">
              <a:cs typeface="B Titr" panose="000007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873750" y="5511799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آلکالوز متابولیک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4450" y="5511799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>
                <a:cs typeface="B Titr" panose="00000700000000000000" pitchFamily="2" charset="-78"/>
              </a:rPr>
              <a:t>اسیدوز تنفسی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114675" y="5511799"/>
            <a:ext cx="16383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 smtClean="0">
                <a:cs typeface="B Titr" panose="00000700000000000000" pitchFamily="2" charset="-78"/>
              </a:rPr>
              <a:t>نسبی</a:t>
            </a:r>
            <a:endParaRPr lang="en-US" sz="2000" dirty="0">
              <a:cs typeface="B Titr" panose="000007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84571" y="1227910"/>
            <a:ext cx="1436915" cy="496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7.40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45159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953000"/>
          </a:xfrm>
        </p:spPr>
        <p:txBody>
          <a:bodyPr/>
          <a:lstStyle/>
          <a:p>
            <a:pPr algn="l" rtl="0">
              <a:lnSpc>
                <a:spcPct val="300000"/>
              </a:lnSpc>
            </a:pPr>
            <a:r>
              <a:rPr lang="en-US" altLang="en-US" dirty="0"/>
              <a:t>pH	</a:t>
            </a:r>
            <a:r>
              <a:rPr lang="en-US" altLang="en-US" dirty="0" smtClean="0"/>
              <a:t>7.44</a:t>
            </a:r>
            <a:r>
              <a:rPr lang="en-US" altLang="en-US" dirty="0"/>
              <a:t>	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HCO</a:t>
            </a:r>
            <a:r>
              <a:rPr lang="en-US" altLang="en-US" baseline="-25000" dirty="0"/>
              <a:t>3	</a:t>
            </a:r>
            <a:r>
              <a:rPr lang="en-US" altLang="en-US" dirty="0" smtClean="0"/>
              <a:t>31 </a:t>
            </a:r>
            <a:r>
              <a:rPr lang="en-US" altLang="en-US" dirty="0" err="1"/>
              <a:t>mmol</a:t>
            </a:r>
            <a:r>
              <a:rPr lang="en-US" altLang="en-US" dirty="0"/>
              <a:t>/L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PCO</a:t>
            </a:r>
            <a:r>
              <a:rPr lang="en-US" altLang="en-US" baseline="-25000" dirty="0"/>
              <a:t>2	</a:t>
            </a:r>
            <a:r>
              <a:rPr lang="en-US" altLang="en-US" dirty="0" smtClean="0"/>
              <a:t>53 </a:t>
            </a:r>
            <a:r>
              <a:rPr lang="en-US" altLang="en-US" dirty="0"/>
              <a:t>mmHg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429000" y="2000250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solidFill>
                  <a:schemeClr val="bg1"/>
                </a:solidFill>
                <a:cs typeface="B Titr" panose="00000700000000000000" pitchFamily="2" charset="-78"/>
              </a:rPr>
              <a:t>آلکالمی</a:t>
            </a:r>
            <a:endParaRPr lang="en-US" sz="24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292600" y="3165475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آلکالوز متابولیک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92600" y="4338637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اسیدوز تنفسی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72000" y="5511799"/>
            <a:ext cx="16383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 smtClean="0">
                <a:cs typeface="B Titr" panose="00000700000000000000" pitchFamily="2" charset="-78"/>
              </a:rPr>
              <a:t>جبران </a:t>
            </a:r>
            <a:endParaRPr lang="en-US" sz="2000" dirty="0">
              <a:cs typeface="B Titr" panose="000007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873750" y="5511799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>
                <a:cs typeface="B Titr" panose="00000700000000000000" pitchFamily="2" charset="-78"/>
              </a:rPr>
              <a:t>آلکالوز متابولیک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4450" y="5511799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>
                <a:cs typeface="B Titr" panose="00000700000000000000" pitchFamily="2" charset="-78"/>
              </a:rPr>
              <a:t>اسیدوز تنفسی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114675" y="5511799"/>
            <a:ext cx="16383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 smtClean="0">
                <a:cs typeface="B Titr" panose="00000700000000000000" pitchFamily="2" charset="-78"/>
              </a:rPr>
              <a:t>کامل</a:t>
            </a:r>
            <a:endParaRPr lang="en-US" sz="2000" dirty="0">
              <a:cs typeface="B Titr" panose="000007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84571" y="1227910"/>
            <a:ext cx="1436915" cy="496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7.40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6124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953000"/>
          </a:xfrm>
        </p:spPr>
        <p:txBody>
          <a:bodyPr/>
          <a:lstStyle/>
          <a:p>
            <a:pPr algn="l" rtl="0">
              <a:lnSpc>
                <a:spcPct val="300000"/>
              </a:lnSpc>
            </a:pPr>
            <a:r>
              <a:rPr lang="en-US" altLang="en-US" dirty="0"/>
              <a:t>pH	</a:t>
            </a:r>
            <a:r>
              <a:rPr lang="en-US" altLang="en-US" dirty="0" smtClean="0"/>
              <a:t>7.38</a:t>
            </a:r>
            <a:r>
              <a:rPr lang="en-US" altLang="en-US" dirty="0"/>
              <a:t>	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HCO</a:t>
            </a:r>
            <a:r>
              <a:rPr lang="en-US" altLang="en-US" baseline="-25000" dirty="0"/>
              <a:t>3	</a:t>
            </a:r>
            <a:r>
              <a:rPr lang="en-US" altLang="en-US" dirty="0"/>
              <a:t>30 </a:t>
            </a:r>
            <a:r>
              <a:rPr lang="en-US" altLang="en-US" dirty="0" err="1"/>
              <a:t>mmol</a:t>
            </a:r>
            <a:r>
              <a:rPr lang="en-US" altLang="en-US" dirty="0"/>
              <a:t>/L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PCO</a:t>
            </a:r>
            <a:r>
              <a:rPr lang="en-US" altLang="en-US" baseline="-25000" dirty="0"/>
              <a:t>2	</a:t>
            </a:r>
            <a:r>
              <a:rPr lang="en-US" altLang="en-US" dirty="0" smtClean="0"/>
              <a:t>50 </a:t>
            </a:r>
            <a:r>
              <a:rPr lang="en-US" altLang="en-US" dirty="0"/>
              <a:t>mmHg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429000" y="2000250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solidFill>
                  <a:schemeClr val="bg1"/>
                </a:solidFill>
                <a:cs typeface="B Titr" panose="00000700000000000000" pitchFamily="2" charset="-78"/>
              </a:rPr>
              <a:t>نرمال</a:t>
            </a:r>
            <a:endParaRPr lang="en-US" sz="24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292600" y="3165475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آلکالوز متابولیک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92600" y="4338637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اسیدوز تنفسی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72000" y="5511799"/>
            <a:ext cx="16383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 smtClean="0">
                <a:cs typeface="B Titr" panose="00000700000000000000" pitchFamily="2" charset="-78"/>
              </a:rPr>
              <a:t>جبران </a:t>
            </a:r>
            <a:endParaRPr lang="en-US" sz="2000" dirty="0">
              <a:cs typeface="B Titr" panose="000007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873750" y="5511799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cs typeface="B Titr" panose="00000700000000000000" pitchFamily="2" charset="-78"/>
              </a:rPr>
              <a:t>اسیدوز تنفسی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4450" y="5511799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cs typeface="B Titr" panose="00000700000000000000" pitchFamily="2" charset="-78"/>
              </a:rPr>
              <a:t>آلکالوز متابولیک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114675" y="5511799"/>
            <a:ext cx="16383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dirty="0" smtClean="0">
                <a:cs typeface="B Titr" panose="00000700000000000000" pitchFamily="2" charset="-78"/>
              </a:rPr>
              <a:t>کامل</a:t>
            </a:r>
            <a:endParaRPr lang="en-US" sz="2000" dirty="0">
              <a:cs typeface="B Titr" panose="000007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84571" y="1227910"/>
            <a:ext cx="1436915" cy="496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7.40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54588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953000"/>
          </a:xfrm>
        </p:spPr>
        <p:txBody>
          <a:bodyPr/>
          <a:lstStyle/>
          <a:p>
            <a:pPr algn="l" rtl="0">
              <a:lnSpc>
                <a:spcPct val="300000"/>
              </a:lnSpc>
            </a:pPr>
            <a:r>
              <a:rPr lang="en-US" altLang="en-US" dirty="0"/>
              <a:t>pH	7.62	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HCO</a:t>
            </a:r>
            <a:r>
              <a:rPr lang="en-US" altLang="en-US" baseline="-25000" dirty="0"/>
              <a:t>3	</a:t>
            </a:r>
            <a:r>
              <a:rPr lang="en-US" altLang="en-US" dirty="0"/>
              <a:t>30 </a:t>
            </a:r>
            <a:r>
              <a:rPr lang="en-US" altLang="en-US" dirty="0" err="1"/>
              <a:t>mmol</a:t>
            </a:r>
            <a:r>
              <a:rPr lang="en-US" altLang="en-US" dirty="0"/>
              <a:t>/L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PCO</a:t>
            </a:r>
            <a:r>
              <a:rPr lang="en-US" altLang="en-US" baseline="-25000" dirty="0"/>
              <a:t>2	</a:t>
            </a:r>
            <a:r>
              <a:rPr lang="en-US" altLang="en-US" dirty="0" smtClean="0"/>
              <a:t>29 </a:t>
            </a:r>
            <a:r>
              <a:rPr lang="en-US" altLang="en-US" dirty="0"/>
              <a:t>mmHg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429000" y="2000250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dirty="0" smtClean="0">
                <a:cs typeface="B Titr" panose="00000700000000000000" pitchFamily="2" charset="-78"/>
              </a:rPr>
              <a:t>آلکالمی</a:t>
            </a:r>
            <a:endParaRPr lang="en-US" sz="2800" dirty="0">
              <a:cs typeface="B Titr" panose="00000700000000000000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292600" y="3165475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آلکالوز متابولیک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92600" y="4338637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آلکالوز تنفسی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86000" y="5511799"/>
            <a:ext cx="4513762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اختلال ترکیبی آلکالوزی</a:t>
            </a:r>
            <a:endParaRPr lang="en-US" sz="24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7458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953000"/>
          </a:xfrm>
        </p:spPr>
        <p:txBody>
          <a:bodyPr/>
          <a:lstStyle/>
          <a:p>
            <a:pPr algn="l" rtl="0">
              <a:lnSpc>
                <a:spcPct val="300000"/>
              </a:lnSpc>
            </a:pPr>
            <a:r>
              <a:rPr lang="en-US" altLang="en-US" dirty="0"/>
              <a:t>pH	</a:t>
            </a:r>
            <a:r>
              <a:rPr lang="en-US" altLang="en-US" dirty="0" smtClean="0"/>
              <a:t>7.15</a:t>
            </a:r>
            <a:r>
              <a:rPr lang="en-US" altLang="en-US" dirty="0"/>
              <a:t>	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HCO</a:t>
            </a:r>
            <a:r>
              <a:rPr lang="en-US" altLang="en-US" baseline="-25000" dirty="0"/>
              <a:t>3	</a:t>
            </a:r>
            <a:r>
              <a:rPr lang="en-US" altLang="en-US" dirty="0" smtClean="0"/>
              <a:t>16 </a:t>
            </a:r>
            <a:r>
              <a:rPr lang="en-US" altLang="en-US" dirty="0" err="1"/>
              <a:t>mmol</a:t>
            </a:r>
            <a:r>
              <a:rPr lang="en-US" altLang="en-US" dirty="0"/>
              <a:t>/L</a:t>
            </a:r>
          </a:p>
          <a:p>
            <a:pPr algn="l" rtl="0">
              <a:lnSpc>
                <a:spcPct val="300000"/>
              </a:lnSpc>
            </a:pPr>
            <a:r>
              <a:rPr lang="en-US" altLang="en-US" dirty="0"/>
              <a:t>PCO</a:t>
            </a:r>
            <a:r>
              <a:rPr lang="en-US" altLang="en-US" baseline="-25000" dirty="0"/>
              <a:t>2	</a:t>
            </a:r>
            <a:r>
              <a:rPr lang="en-US" altLang="en-US" dirty="0" smtClean="0"/>
              <a:t>60 </a:t>
            </a:r>
            <a:r>
              <a:rPr lang="en-US" altLang="en-US" dirty="0"/>
              <a:t>mmHg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429000" y="2000250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اسیدمی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292600" y="3165475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اسیدوز متابولیک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92600" y="4338637"/>
            <a:ext cx="3251200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اسیدوز تنفسی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286000" y="5511799"/>
            <a:ext cx="4513762" cy="44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dirty="0" smtClean="0">
                <a:cs typeface="B Titr" panose="00000700000000000000" pitchFamily="2" charset="-78"/>
              </a:rPr>
              <a:t>اختلال ترکیبی اسیدوزی</a:t>
            </a:r>
            <a:endParaRPr lang="en-US" sz="24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6826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Box 3"/>
          <p:cNvSpPr txBox="1">
            <a:spLocks noChangeArrowheads="1"/>
          </p:cNvSpPr>
          <p:nvPr/>
        </p:nvSpPr>
        <p:spPr bwMode="auto">
          <a:xfrm>
            <a:off x="1295797" y="629324"/>
            <a:ext cx="717707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 eaLnBrk="1" hangingPunct="1"/>
            <a:r>
              <a:rPr lang="fa-IR" altLang="en-US" sz="3200" dirty="0">
                <a:solidFill>
                  <a:srgbClr val="C00000"/>
                </a:solidFill>
                <a:cs typeface="B Titr" pitchFamily="2" charset="-78"/>
              </a:rPr>
              <a:t>مکانیسم های جبرانی در اختلالات اسید و باز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8828" y="1612408"/>
            <a:ext cx="8174327" cy="4524375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342900" indent="-3429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rtl="1" eaLnBrk="1" hangingPunct="1">
              <a:lnSpc>
                <a:spcPct val="200000"/>
              </a:lnSpc>
              <a:buClr>
                <a:srgbClr val="0000FF"/>
              </a:buClr>
              <a:buFont typeface="Wingdings" pitchFamily="2" charset="2"/>
              <a:buChar char="v"/>
              <a:defRPr/>
            </a:pPr>
            <a:r>
              <a:rPr lang="fa-IR" sz="2400" dirty="0" smtClean="0">
                <a:solidFill>
                  <a:srgbClr val="C00000"/>
                </a:solidFill>
                <a:cs typeface="B Titr" pitchFamily="2" charset="-78"/>
              </a:rPr>
              <a:t>اسیدوز متابولیک </a:t>
            </a:r>
            <a:r>
              <a:rPr lang="fa-IR" sz="2400" dirty="0" smtClean="0">
                <a:cs typeface="B Titr" pitchFamily="2" charset="-78"/>
              </a:rPr>
              <a:t>(افزایش تهویه)</a:t>
            </a:r>
          </a:p>
          <a:p>
            <a:pPr algn="r" rtl="1" eaLnBrk="1" hangingPunct="1">
              <a:lnSpc>
                <a:spcPct val="200000"/>
              </a:lnSpc>
              <a:buClr>
                <a:srgbClr val="0000FF"/>
              </a:buClr>
              <a:buFont typeface="Wingdings" pitchFamily="2" charset="2"/>
              <a:buChar char="v"/>
              <a:defRPr/>
            </a:pPr>
            <a:r>
              <a:rPr lang="fa-IR" sz="2400" dirty="0" smtClean="0">
                <a:solidFill>
                  <a:srgbClr val="C00000"/>
                </a:solidFill>
                <a:cs typeface="B Titr" pitchFamily="2" charset="-78"/>
              </a:rPr>
              <a:t>آلکالوز متابولیک </a:t>
            </a:r>
            <a:r>
              <a:rPr lang="fa-IR" sz="2400" dirty="0" smtClean="0">
                <a:cs typeface="B Titr" pitchFamily="2" charset="-78"/>
              </a:rPr>
              <a:t>(کاهش تهویه)</a:t>
            </a:r>
          </a:p>
          <a:p>
            <a:pPr algn="r" rtl="1" eaLnBrk="1" hangingPunct="1">
              <a:lnSpc>
                <a:spcPct val="200000"/>
              </a:lnSpc>
              <a:buClr>
                <a:srgbClr val="0000FF"/>
              </a:buClr>
              <a:buFont typeface="Wingdings" pitchFamily="2" charset="2"/>
              <a:buChar char="v"/>
              <a:defRPr/>
            </a:pPr>
            <a:r>
              <a:rPr lang="fa-IR" sz="2400" dirty="0" smtClean="0">
                <a:solidFill>
                  <a:srgbClr val="C00000"/>
                </a:solidFill>
                <a:cs typeface="B Titr" pitchFamily="2" charset="-78"/>
              </a:rPr>
              <a:t>اسیدوز تنفسی </a:t>
            </a:r>
            <a:r>
              <a:rPr lang="fa-IR" sz="2400" dirty="0" smtClean="0">
                <a:cs typeface="B Titr" pitchFamily="2" charset="-78"/>
              </a:rPr>
              <a:t>(افزایش بازجذب بیکربنات در توبول های پروگزیمال و افزایش دفع یون هیدروژن در توبول های دیستال کلیوی)</a:t>
            </a:r>
          </a:p>
          <a:p>
            <a:pPr algn="r" rtl="1" eaLnBrk="1" hangingPunct="1">
              <a:lnSpc>
                <a:spcPct val="200000"/>
              </a:lnSpc>
              <a:buClr>
                <a:srgbClr val="0000FF"/>
              </a:buClr>
              <a:buFont typeface="Wingdings" pitchFamily="2" charset="2"/>
              <a:buChar char="v"/>
              <a:defRPr/>
            </a:pPr>
            <a:r>
              <a:rPr lang="fa-IR" sz="2400" dirty="0" smtClean="0">
                <a:solidFill>
                  <a:srgbClr val="C00000"/>
                </a:solidFill>
                <a:cs typeface="B Titr" pitchFamily="2" charset="-78"/>
              </a:rPr>
              <a:t>آلکالوز تنفسی</a:t>
            </a:r>
            <a:r>
              <a:rPr lang="fa-IR" sz="2400" dirty="0" smtClean="0">
                <a:cs typeface="B Titr" pitchFamily="2" charset="-78"/>
              </a:rPr>
              <a:t>(</a:t>
            </a:r>
            <a:r>
              <a:rPr lang="fa-IR" sz="2400" dirty="0" smtClean="0">
                <a:solidFill>
                  <a:srgbClr val="000000"/>
                </a:solidFill>
                <a:cs typeface="B Titr" pitchFamily="2" charset="-78"/>
              </a:rPr>
              <a:t>کاهش بازجذب بیکربنات در توبول های پروگزیمال و کاهش دفع یون هیدروژن در توبول های دیستال کلیوی)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406758" y="326266"/>
            <a:ext cx="8458200" cy="62188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lnSpc>
                <a:spcPct val="200000"/>
              </a:lnSpc>
              <a:spcBef>
                <a:spcPct val="50000"/>
              </a:spcBef>
            </a:pPr>
            <a:r>
              <a:rPr lang="fa-IR" sz="3400" b="1" dirty="0">
                <a:solidFill>
                  <a:srgbClr val="E93150"/>
                </a:solidFill>
                <a:latin typeface="Comic Sans MS" pitchFamily="66" charset="0"/>
                <a:cs typeface="B Titr" panose="00000700000000000000" pitchFamily="2" charset="-78"/>
              </a:rPr>
              <a:t> مکانیزمهای تنظیم اسید و باز بدن </a:t>
            </a:r>
          </a:p>
          <a:p>
            <a:pPr algn="r" rtl="1">
              <a:lnSpc>
                <a:spcPct val="200000"/>
              </a:lnSpc>
              <a:spcBef>
                <a:spcPct val="50000"/>
              </a:spcBef>
              <a:buFontTx/>
              <a:buChar char="•"/>
            </a:pPr>
            <a:r>
              <a:rPr lang="fa-IR" sz="3400" b="1" dirty="0">
                <a:latin typeface="Comic Sans MS" pitchFamily="66" charset="0"/>
                <a:cs typeface="B Titr" panose="00000700000000000000" pitchFamily="2" charset="-78"/>
              </a:rPr>
              <a:t>  </a:t>
            </a:r>
            <a:r>
              <a:rPr lang="en-US" sz="3400" b="1" dirty="0">
                <a:latin typeface="Comic Sans MS" pitchFamily="66" charset="0"/>
                <a:cs typeface="B Titr" panose="00000700000000000000" pitchFamily="2" charset="-78"/>
              </a:rPr>
              <a:t>Buffer System </a:t>
            </a:r>
          </a:p>
          <a:p>
            <a:pPr algn="r" rtl="1">
              <a:lnSpc>
                <a:spcPct val="200000"/>
              </a:lnSpc>
              <a:spcBef>
                <a:spcPct val="50000"/>
              </a:spcBef>
              <a:buFontTx/>
              <a:buChar char="•"/>
            </a:pPr>
            <a:r>
              <a:rPr lang="en-US" sz="3400" b="1" dirty="0">
                <a:latin typeface="Comic Sans MS" pitchFamily="66" charset="0"/>
                <a:cs typeface="B Titr" panose="00000700000000000000" pitchFamily="2" charset="-78"/>
              </a:rPr>
              <a:t>  Respiratory System  </a:t>
            </a:r>
          </a:p>
          <a:p>
            <a:pPr algn="r" rtl="1">
              <a:lnSpc>
                <a:spcPct val="200000"/>
              </a:lnSpc>
              <a:spcBef>
                <a:spcPct val="50000"/>
              </a:spcBef>
              <a:buFontTx/>
              <a:buChar char="•"/>
            </a:pPr>
            <a:r>
              <a:rPr lang="en-US" sz="3400" b="1" dirty="0">
                <a:latin typeface="Comic Sans MS" pitchFamily="66" charset="0"/>
                <a:cs typeface="B Titr" panose="00000700000000000000" pitchFamily="2" charset="-78"/>
              </a:rPr>
              <a:t> Renal System  </a:t>
            </a:r>
          </a:p>
          <a:p>
            <a:pPr algn="r" rtl="1">
              <a:lnSpc>
                <a:spcPct val="200000"/>
              </a:lnSpc>
              <a:spcBef>
                <a:spcPct val="50000"/>
              </a:spcBef>
            </a:pPr>
            <a:endParaRPr lang="en-US" sz="3400" b="1" dirty="0">
              <a:latin typeface="Comic Sans MS" pitchFamily="66" charset="0"/>
              <a:cs typeface="B Titr" panose="000007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57200" y="1143000"/>
            <a:ext cx="8458200" cy="54784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fa-IR" sz="2500" b="1" dirty="0">
                <a:solidFill>
                  <a:srgbClr val="E93150"/>
                </a:solidFill>
                <a:latin typeface="Comic Sans MS" pitchFamily="66" charset="0"/>
                <a:cs typeface="B Nazanin" panose="00000400000000000000" pitchFamily="2" charset="-78"/>
              </a:rPr>
              <a:t> سیستم بافر : </a:t>
            </a:r>
          </a:p>
          <a:p>
            <a:pPr algn="r" rtl="1">
              <a:spcBef>
                <a:spcPct val="50000"/>
              </a:spcBef>
              <a:buFontTx/>
              <a:buChar char="•"/>
            </a:pPr>
            <a:r>
              <a:rPr lang="fa-IR" sz="2500" b="1" dirty="0">
                <a:latin typeface="Comic Sans MS" pitchFamily="66" charset="0"/>
                <a:cs typeface="B Nazanin" panose="00000400000000000000" pitchFamily="2" charset="-78"/>
              </a:rPr>
              <a:t> سریعترین پاسخ در مقابل تغییرات </a:t>
            </a:r>
            <a:r>
              <a:rPr lang="en-US" sz="2500" b="1" dirty="0">
                <a:latin typeface="Comic Sans MS" pitchFamily="66" charset="0"/>
                <a:cs typeface="B Nazanin" panose="00000400000000000000" pitchFamily="2" charset="-78"/>
              </a:rPr>
              <a:t>PH</a:t>
            </a:r>
            <a:r>
              <a:rPr lang="fa-IR" sz="2500" b="1" dirty="0">
                <a:latin typeface="Comic Sans MS" pitchFamily="66" charset="0"/>
                <a:cs typeface="B Nazanin" panose="00000400000000000000" pitchFamily="2" charset="-78"/>
              </a:rPr>
              <a:t> </a:t>
            </a:r>
          </a:p>
          <a:p>
            <a:pPr algn="r" rtl="1">
              <a:spcBef>
                <a:spcPct val="50000"/>
              </a:spcBef>
              <a:buFontTx/>
              <a:buChar char="•"/>
            </a:pPr>
            <a:r>
              <a:rPr lang="fa-IR" sz="2500" b="1" dirty="0">
                <a:latin typeface="Comic Sans MS" pitchFamily="66" charset="0"/>
                <a:cs typeface="B Nazanin" panose="00000400000000000000" pitchFamily="2" charset="-78"/>
              </a:rPr>
              <a:t> حداکثر کارائی : 4-3 ساعت </a:t>
            </a:r>
          </a:p>
          <a:p>
            <a:pPr algn="r" rtl="1">
              <a:spcBef>
                <a:spcPct val="50000"/>
              </a:spcBef>
            </a:pPr>
            <a:r>
              <a:rPr lang="fa-IR" sz="2500" b="1" dirty="0">
                <a:solidFill>
                  <a:srgbClr val="E93150"/>
                </a:solidFill>
                <a:latin typeface="Comic Sans MS" pitchFamily="66" charset="0"/>
                <a:cs typeface="B Nazanin" panose="00000400000000000000" pitchFamily="2" charset="-78"/>
              </a:rPr>
              <a:t> اجزا سیستم بافر : </a:t>
            </a:r>
          </a:p>
          <a:p>
            <a:pPr algn="r" rtl="1">
              <a:spcBef>
                <a:spcPct val="50000"/>
              </a:spcBef>
              <a:buFontTx/>
              <a:buChar char="•"/>
            </a:pPr>
            <a:r>
              <a:rPr lang="en-US" sz="2500" b="1" dirty="0">
                <a:latin typeface="Comic Sans MS" pitchFamily="66" charset="0"/>
                <a:cs typeface="B Nazanin" panose="00000400000000000000" pitchFamily="2" charset="-78"/>
              </a:rPr>
              <a:t>  </a:t>
            </a:r>
            <a:r>
              <a:rPr lang="fa-IR" sz="2500" b="1" dirty="0">
                <a:solidFill>
                  <a:srgbClr val="CC00FF"/>
                </a:solidFill>
                <a:latin typeface="Comic Sans MS" pitchFamily="66" charset="0"/>
                <a:cs typeface="B Nazanin" panose="00000400000000000000" pitchFamily="2" charset="-78"/>
              </a:rPr>
              <a:t>جز اسیدی</a:t>
            </a:r>
            <a:r>
              <a:rPr lang="fa-IR" sz="2500" b="1" dirty="0">
                <a:latin typeface="Comic Sans MS" pitchFamily="66" charset="0"/>
                <a:cs typeface="B Nazanin" panose="00000400000000000000" pitchFamily="2" charset="-78"/>
              </a:rPr>
              <a:t>: قادر به آزاد سازی یونهای </a:t>
            </a:r>
            <a:r>
              <a:rPr lang="en-US" sz="2500" b="1" dirty="0">
                <a:latin typeface="Comic Sans MS" pitchFamily="66" charset="0"/>
                <a:cs typeface="B Nazanin" panose="00000400000000000000" pitchFamily="2" charset="-78"/>
              </a:rPr>
              <a:t>H</a:t>
            </a:r>
            <a:r>
              <a:rPr lang="fa-IR" sz="2500" b="1" dirty="0">
                <a:latin typeface="Comic Sans MS" pitchFamily="66" charset="0"/>
                <a:cs typeface="B Nazanin" panose="00000400000000000000" pitchFamily="2" charset="-78"/>
              </a:rPr>
              <a:t> جهت پیشگیری از ا </a:t>
            </a:r>
            <a:r>
              <a:rPr lang="fa-IR" sz="2500" b="1" dirty="0" smtClean="0">
                <a:latin typeface="Comic Sans MS" pitchFamily="66" charset="0"/>
                <a:cs typeface="B Nazanin" panose="00000400000000000000" pitchFamily="2" charset="-78"/>
              </a:rPr>
              <a:t>فزایش </a:t>
            </a:r>
            <a:r>
              <a:rPr lang="fa-IR" sz="2500" b="1" dirty="0">
                <a:latin typeface="Comic Sans MS" pitchFamily="66" charset="0"/>
                <a:cs typeface="B Nazanin" panose="00000400000000000000" pitchFamily="2" charset="-78"/>
              </a:rPr>
              <a:t>سریع    </a:t>
            </a:r>
            <a:r>
              <a:rPr lang="en-US" sz="2500" b="1" dirty="0">
                <a:latin typeface="Comic Sans MS" pitchFamily="66" charset="0"/>
                <a:cs typeface="B Nazanin" panose="00000400000000000000" pitchFamily="2" charset="-78"/>
              </a:rPr>
              <a:t>PH</a:t>
            </a:r>
            <a:r>
              <a:rPr lang="fa-IR" sz="2500" b="1" dirty="0">
                <a:latin typeface="Comic Sans MS" pitchFamily="66" charset="0"/>
                <a:cs typeface="B Nazanin" panose="00000400000000000000" pitchFamily="2" charset="-78"/>
              </a:rPr>
              <a:t> پلاسما ست . </a:t>
            </a:r>
          </a:p>
          <a:p>
            <a:pPr algn="r" rtl="1">
              <a:spcBef>
                <a:spcPct val="50000"/>
              </a:spcBef>
            </a:pPr>
            <a:r>
              <a:rPr lang="fa-IR" sz="2500" b="1" dirty="0">
                <a:latin typeface="Comic Sans MS" pitchFamily="66" charset="0"/>
                <a:cs typeface="B Nazanin" panose="00000400000000000000" pitchFamily="2" charset="-78"/>
              </a:rPr>
              <a:t>      </a:t>
            </a:r>
            <a:r>
              <a:rPr lang="fa-IR" sz="2500" b="1" dirty="0">
                <a:solidFill>
                  <a:srgbClr val="0000FF"/>
                </a:solidFill>
                <a:latin typeface="Comic Sans MS" pitchFamily="66" charset="0"/>
                <a:cs typeface="B Nazanin" panose="00000400000000000000" pitchFamily="2" charset="-78"/>
              </a:rPr>
              <a:t>باز ضعیف + آب </a:t>
            </a:r>
            <a:r>
              <a:rPr lang="en-US" sz="2500" b="1" dirty="0">
                <a:solidFill>
                  <a:srgbClr val="0000FF"/>
                </a:solidFill>
                <a:latin typeface="Comic Sans MS" pitchFamily="66" charset="0"/>
                <a:cs typeface="B Nazanin" panose="00000400000000000000" pitchFamily="2" charset="-78"/>
                <a:sym typeface="Wingdings" pitchFamily="2" charset="2"/>
              </a:rPr>
              <a:t></a:t>
            </a:r>
            <a:r>
              <a:rPr lang="fa-IR" sz="2500" b="1" dirty="0">
                <a:solidFill>
                  <a:srgbClr val="0000FF"/>
                </a:solidFill>
                <a:latin typeface="Comic Sans MS" pitchFamily="66" charset="0"/>
                <a:cs typeface="B Nazanin" panose="00000400000000000000" pitchFamily="2" charset="-78"/>
                <a:sym typeface="Wingdings" pitchFamily="2" charset="2"/>
              </a:rPr>
              <a:t> جز اسیدی بافر + باز قوی</a:t>
            </a:r>
            <a:r>
              <a:rPr lang="fa-IR" sz="2500" b="1" dirty="0">
                <a:latin typeface="Comic Sans MS" pitchFamily="66" charset="0"/>
                <a:cs typeface="B Nazanin" panose="00000400000000000000" pitchFamily="2" charset="-78"/>
                <a:sym typeface="Wingdings" pitchFamily="2" charset="2"/>
              </a:rPr>
              <a:t> </a:t>
            </a:r>
          </a:p>
          <a:p>
            <a:pPr algn="r" rtl="1">
              <a:spcBef>
                <a:spcPct val="50000"/>
              </a:spcBef>
              <a:buFontTx/>
              <a:buChar char="•"/>
            </a:pPr>
            <a:r>
              <a:rPr lang="fa-IR" sz="2500" b="1" dirty="0">
                <a:latin typeface="Comic Sans MS" pitchFamily="66" charset="0"/>
                <a:cs typeface="B Nazanin" panose="00000400000000000000" pitchFamily="2" charset="-78"/>
              </a:rPr>
              <a:t> </a:t>
            </a:r>
            <a:r>
              <a:rPr lang="fa-IR" sz="2500" b="1" dirty="0">
                <a:solidFill>
                  <a:srgbClr val="CC00FF"/>
                </a:solidFill>
                <a:latin typeface="Comic Sans MS" pitchFamily="66" charset="0"/>
                <a:cs typeface="B Nazanin" panose="00000400000000000000" pitchFamily="2" charset="-78"/>
              </a:rPr>
              <a:t>جز نمکی</a:t>
            </a:r>
            <a:r>
              <a:rPr lang="fa-IR" sz="2500" b="1" dirty="0">
                <a:latin typeface="Comic Sans MS" pitchFamily="66" charset="0"/>
                <a:cs typeface="B Nazanin" panose="00000400000000000000" pitchFamily="2" charset="-78"/>
              </a:rPr>
              <a:t> : قادر به برداشت یونهای</a:t>
            </a:r>
            <a:r>
              <a:rPr lang="en-US" sz="2500" b="1" dirty="0">
                <a:latin typeface="Comic Sans MS" pitchFamily="66" charset="0"/>
                <a:cs typeface="B Nazanin" panose="00000400000000000000" pitchFamily="2" charset="-78"/>
              </a:rPr>
              <a:t>H </a:t>
            </a:r>
            <a:r>
              <a:rPr lang="fa-IR" sz="2500" b="1" dirty="0">
                <a:latin typeface="Comic Sans MS" pitchFamily="66" charset="0"/>
                <a:cs typeface="B Nazanin" panose="00000400000000000000" pitchFamily="2" charset="-78"/>
              </a:rPr>
              <a:t> جهت پیشگیری ازکاهش سریع </a:t>
            </a:r>
          </a:p>
          <a:p>
            <a:pPr algn="r" rtl="1">
              <a:spcBef>
                <a:spcPct val="50000"/>
              </a:spcBef>
            </a:pPr>
            <a:r>
              <a:rPr lang="en-US" sz="2500" b="1" dirty="0">
                <a:latin typeface="Comic Sans MS" pitchFamily="66" charset="0"/>
                <a:cs typeface="B Nazanin" panose="00000400000000000000" pitchFamily="2" charset="-78"/>
              </a:rPr>
              <a:t>PH</a:t>
            </a:r>
            <a:r>
              <a:rPr lang="fa-IR" sz="2500" b="1" dirty="0">
                <a:latin typeface="Comic Sans MS" pitchFamily="66" charset="0"/>
                <a:cs typeface="B Nazanin" panose="00000400000000000000" pitchFamily="2" charset="-78"/>
              </a:rPr>
              <a:t> پلاسماست . </a:t>
            </a:r>
          </a:p>
          <a:p>
            <a:pPr algn="r" rtl="1">
              <a:spcBef>
                <a:spcPct val="50000"/>
              </a:spcBef>
            </a:pPr>
            <a:r>
              <a:rPr lang="fa-IR" sz="2500" b="1" dirty="0">
                <a:latin typeface="Comic Sans MS" pitchFamily="66" charset="0"/>
                <a:cs typeface="B Nazanin" panose="00000400000000000000" pitchFamily="2" charset="-78"/>
              </a:rPr>
              <a:t>       </a:t>
            </a:r>
            <a:r>
              <a:rPr lang="fa-IR" sz="2500" b="1" dirty="0">
                <a:solidFill>
                  <a:srgbClr val="0000FF"/>
                </a:solidFill>
                <a:latin typeface="Comic Sans MS" pitchFamily="66" charset="0"/>
                <a:cs typeface="B Nazanin" panose="00000400000000000000" pitchFamily="2" charset="-78"/>
              </a:rPr>
              <a:t>اسید ضعیف + نمک </a:t>
            </a:r>
            <a:r>
              <a:rPr lang="en-US" sz="2500" b="1" dirty="0">
                <a:solidFill>
                  <a:srgbClr val="0000FF"/>
                </a:solidFill>
                <a:latin typeface="Comic Sans MS" pitchFamily="66" charset="0"/>
                <a:cs typeface="B Nazanin" panose="00000400000000000000" pitchFamily="2" charset="-78"/>
                <a:sym typeface="Wingdings" pitchFamily="2" charset="2"/>
              </a:rPr>
              <a:t></a:t>
            </a:r>
            <a:r>
              <a:rPr lang="fa-IR" sz="2500" b="1" dirty="0">
                <a:solidFill>
                  <a:srgbClr val="0000FF"/>
                </a:solidFill>
                <a:latin typeface="Comic Sans MS" pitchFamily="66" charset="0"/>
                <a:cs typeface="B Nazanin" panose="00000400000000000000" pitchFamily="2" charset="-78"/>
                <a:sym typeface="Wingdings" pitchFamily="2" charset="2"/>
              </a:rPr>
              <a:t> جز نمکی بافر + اسید قوی</a:t>
            </a:r>
            <a:r>
              <a:rPr lang="fa-IR" sz="2500" b="1" dirty="0">
                <a:latin typeface="Comic Sans MS" pitchFamily="66" charset="0"/>
                <a:cs typeface="B Nazanin" panose="00000400000000000000" pitchFamily="2" charset="-78"/>
                <a:sym typeface="Wingdings" pitchFamily="2" charset="2"/>
              </a:rPr>
              <a:t> </a:t>
            </a:r>
            <a:endParaRPr lang="en-US" sz="2500" b="1" dirty="0">
              <a:latin typeface="Comic Sans MS" pitchFamily="66" charset="0"/>
              <a:cs typeface="B Nazanin" panose="00000400000000000000" pitchFamily="2" charset="-78"/>
            </a:endParaRPr>
          </a:p>
        </p:txBody>
      </p:sp>
      <p:sp>
        <p:nvSpPr>
          <p:cNvPr id="23555" name="Date Placehold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7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C187BAB-3698-4969-A218-33AC40AC5020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39</a:t>
            </a:fld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4"/>
          <p:cNvSpPr txBox="1">
            <a:spLocks noChangeArrowheads="1"/>
          </p:cNvSpPr>
          <p:nvPr/>
        </p:nvSpPr>
        <p:spPr bwMode="auto">
          <a:xfrm>
            <a:off x="1" y="778737"/>
            <a:ext cx="86528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 eaLnBrk="1" hangingPunct="1">
              <a:lnSpc>
                <a:spcPct val="200000"/>
              </a:lnSpc>
            </a:pPr>
            <a:r>
              <a:rPr lang="fa-IR" altLang="en-US" sz="2400" b="1" dirty="0" smtClean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محل های نمونه </a:t>
            </a:r>
            <a:r>
              <a:rPr lang="fa-IR" altLang="en-US" sz="2400" b="1" dirty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گیری </a:t>
            </a:r>
            <a:r>
              <a:rPr lang="en-US" altLang="en-US" sz="2400" b="1" dirty="0" smtClean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ABG</a:t>
            </a:r>
            <a:endParaRPr lang="fa-IR" altLang="en-US" sz="2400" b="1" dirty="0">
              <a:latin typeface="Book Antiqua" pitchFamily="18" charset="0"/>
              <a:cs typeface="B Titr" pitchFamily="2" charset="-78"/>
            </a:endParaRPr>
          </a:p>
        </p:txBody>
      </p:sp>
      <p:pic>
        <p:nvPicPr>
          <p:cNvPr id="1536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75261" y="1527175"/>
            <a:ext cx="6541477" cy="5330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394952" y="398172"/>
            <a:ext cx="8382000" cy="83206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lnSpc>
                <a:spcPct val="200000"/>
              </a:lnSpc>
              <a:spcBef>
                <a:spcPct val="50000"/>
              </a:spcBef>
            </a:pPr>
            <a:r>
              <a:rPr lang="fa-IR" sz="3200" b="1" dirty="0">
                <a:solidFill>
                  <a:srgbClr val="FF0066"/>
                </a:solidFill>
                <a:latin typeface="Comic Sans MS" pitchFamily="66" charset="0"/>
                <a:cs typeface="B Titr" pitchFamily="2" charset="-78"/>
              </a:rPr>
              <a:t>بافرهای موجود در بدن : </a:t>
            </a:r>
          </a:p>
          <a:p>
            <a:pPr algn="r" rtl="1">
              <a:lnSpc>
                <a:spcPct val="200000"/>
              </a:lnSpc>
              <a:spcBef>
                <a:spcPct val="50000"/>
              </a:spcBef>
            </a:pPr>
            <a:r>
              <a:rPr lang="fa-IR" sz="3200" b="1" dirty="0">
                <a:latin typeface="Comic Sans MS" pitchFamily="66" charset="0"/>
                <a:cs typeface="B Titr" pitchFamily="2" charset="-78"/>
              </a:rPr>
              <a:t>1- اسید کربنیک / بیکربنات در </a:t>
            </a:r>
            <a:r>
              <a:rPr lang="en-US" sz="3200" b="1" dirty="0">
                <a:latin typeface="Comic Sans MS" pitchFamily="66" charset="0"/>
                <a:cs typeface="B Titr" pitchFamily="2" charset="-78"/>
              </a:rPr>
              <a:t>ECF </a:t>
            </a:r>
            <a:endParaRPr lang="fa-IR" sz="3200" b="1" dirty="0">
              <a:latin typeface="Comic Sans MS" pitchFamily="66" charset="0"/>
              <a:cs typeface="B Titr" pitchFamily="2" charset="-78"/>
            </a:endParaRPr>
          </a:p>
          <a:p>
            <a:pPr algn="r" rtl="1">
              <a:lnSpc>
                <a:spcPct val="200000"/>
              </a:lnSpc>
              <a:spcBef>
                <a:spcPct val="50000"/>
              </a:spcBef>
            </a:pPr>
            <a:r>
              <a:rPr lang="fa-IR" sz="3200" b="1" dirty="0">
                <a:latin typeface="Comic Sans MS" pitchFamily="66" charset="0"/>
                <a:cs typeface="B Titr" pitchFamily="2" charset="-78"/>
              </a:rPr>
              <a:t>2- هموگلوبین داخل گلبولهای قرمز </a:t>
            </a:r>
          </a:p>
          <a:p>
            <a:pPr algn="r" rtl="1">
              <a:lnSpc>
                <a:spcPct val="200000"/>
              </a:lnSpc>
              <a:spcBef>
                <a:spcPct val="50000"/>
              </a:spcBef>
            </a:pPr>
            <a:r>
              <a:rPr lang="fa-IR" sz="3200" b="1" dirty="0">
                <a:latin typeface="Comic Sans MS" pitchFamily="66" charset="0"/>
                <a:cs typeface="B Titr" pitchFamily="2" charset="-78"/>
              </a:rPr>
              <a:t>3- فسفات داخل سلولی و توبول های ادراری </a:t>
            </a:r>
          </a:p>
          <a:p>
            <a:pPr algn="r" rtl="1">
              <a:lnSpc>
                <a:spcPct val="200000"/>
              </a:lnSpc>
              <a:spcBef>
                <a:spcPct val="50000"/>
              </a:spcBef>
            </a:pPr>
            <a:r>
              <a:rPr lang="fa-IR" sz="3200" b="1" dirty="0">
                <a:latin typeface="Comic Sans MS" pitchFamily="66" charset="0"/>
                <a:cs typeface="B Titr" pitchFamily="2" charset="-78"/>
              </a:rPr>
              <a:t>4- پروتئین های  پلاسما و داخل سلولی</a:t>
            </a:r>
          </a:p>
          <a:p>
            <a:pPr algn="r" rtl="1">
              <a:lnSpc>
                <a:spcPct val="200000"/>
              </a:lnSpc>
              <a:spcBef>
                <a:spcPct val="50000"/>
              </a:spcBef>
            </a:pPr>
            <a:endParaRPr lang="fa-IR" sz="3200" b="1" dirty="0">
              <a:latin typeface="Comic Sans MS" pitchFamily="66" charset="0"/>
              <a:cs typeface="B Titr" pitchFamily="2" charset="-78"/>
            </a:endParaRPr>
          </a:p>
          <a:p>
            <a:pPr algn="r" rtl="1">
              <a:lnSpc>
                <a:spcPct val="200000"/>
              </a:lnSpc>
              <a:spcBef>
                <a:spcPct val="50000"/>
              </a:spcBef>
            </a:pPr>
            <a:endParaRPr lang="en-US" sz="3200" b="1" dirty="0">
              <a:latin typeface="Comic Sans MS" pitchFamily="66" charset="0"/>
              <a:cs typeface="B Titr" pitchFamily="2" charset="-78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1D791AB-90CB-4322-A7CF-F8798C677755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40</a:t>
            </a:fld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381000" y="807677"/>
            <a:ext cx="8458200" cy="54322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fa-IR" sz="3200" b="1" dirty="0">
                <a:solidFill>
                  <a:srgbClr val="FF0000"/>
                </a:solidFill>
                <a:latin typeface="Arial" charset="0"/>
                <a:cs typeface="B Nazanin" panose="00000400000000000000" pitchFamily="2" charset="-78"/>
              </a:rPr>
              <a:t>سیستم بافر بیکربنات ( مهمترین بافر </a:t>
            </a:r>
            <a:r>
              <a:rPr lang="en-US" sz="3200" b="1" dirty="0">
                <a:solidFill>
                  <a:srgbClr val="FF0000"/>
                </a:solidFill>
                <a:latin typeface="Arial" charset="0"/>
                <a:cs typeface="B Nazanin" panose="00000400000000000000" pitchFamily="2" charset="-78"/>
              </a:rPr>
              <a:t>ECF</a:t>
            </a:r>
            <a:r>
              <a:rPr lang="fa-IR" sz="3200" b="1" dirty="0">
                <a:solidFill>
                  <a:srgbClr val="FF0000"/>
                </a:solidFill>
                <a:latin typeface="Arial" charset="0"/>
                <a:cs typeface="B Nazanin" panose="00000400000000000000" pitchFamily="2" charset="-78"/>
              </a:rPr>
              <a:t>)</a:t>
            </a:r>
          </a:p>
          <a:p>
            <a:pPr algn="r" rtl="1">
              <a:spcBef>
                <a:spcPct val="50000"/>
              </a:spcBef>
              <a:buFontTx/>
              <a:buChar char="•"/>
            </a:pPr>
            <a:r>
              <a:rPr lang="fa-IR" sz="3200" b="1" dirty="0">
                <a:solidFill>
                  <a:srgbClr val="0000FF"/>
                </a:solidFill>
                <a:latin typeface="Arial" charset="0"/>
                <a:cs typeface="B Nazanin" panose="00000400000000000000" pitchFamily="2" charset="-78"/>
              </a:rPr>
              <a:t> در هنگام اضافه شدن یک باز قوی به </a:t>
            </a:r>
            <a:r>
              <a:rPr lang="en-US" sz="3200" b="1" dirty="0">
                <a:solidFill>
                  <a:srgbClr val="0000FF"/>
                </a:solidFill>
                <a:latin typeface="Arial" charset="0"/>
                <a:cs typeface="B Nazanin" panose="00000400000000000000" pitchFamily="2" charset="-78"/>
              </a:rPr>
              <a:t>ECF </a:t>
            </a:r>
            <a:r>
              <a:rPr lang="fa-IR" sz="3200" b="1" dirty="0">
                <a:solidFill>
                  <a:srgbClr val="0000FF"/>
                </a:solidFill>
                <a:latin typeface="Arial" charset="0"/>
                <a:cs typeface="B Nazanin" panose="00000400000000000000" pitchFamily="2" charset="-78"/>
              </a:rPr>
              <a:t> </a:t>
            </a:r>
          </a:p>
          <a:p>
            <a:pPr algn="r" rtl="1">
              <a:spcBef>
                <a:spcPct val="50000"/>
              </a:spcBef>
            </a:pPr>
            <a:r>
              <a:rPr lang="en-US" sz="3200" b="1" dirty="0">
                <a:latin typeface="Arial" charset="0"/>
                <a:cs typeface="B Nazanin" panose="00000400000000000000" pitchFamily="2" charset="-78"/>
              </a:rPr>
              <a:t>  H2CO3 + </a:t>
            </a:r>
            <a:r>
              <a:rPr lang="en-US" sz="3200" b="1" dirty="0" err="1">
                <a:latin typeface="Arial" charset="0"/>
                <a:cs typeface="B Nazanin" panose="00000400000000000000" pitchFamily="2" charset="-78"/>
              </a:rPr>
              <a:t>NaOH</a:t>
            </a:r>
            <a:r>
              <a:rPr lang="fa-IR" sz="3200" b="1" dirty="0">
                <a:latin typeface="Arial" charset="0"/>
                <a:cs typeface="B Nazanin" panose="00000400000000000000" pitchFamily="2" charset="-78"/>
              </a:rPr>
              <a:t> </a:t>
            </a:r>
            <a:r>
              <a:rPr lang="en-US" sz="3200" b="1" dirty="0">
                <a:latin typeface="Arial" charset="0"/>
                <a:cs typeface="B Nazanin" panose="00000400000000000000" pitchFamily="2" charset="-78"/>
              </a:rPr>
              <a:t> </a:t>
            </a:r>
            <a:r>
              <a:rPr lang="en-US" sz="3200" b="1" dirty="0">
                <a:latin typeface="Arial" charset="0"/>
                <a:cs typeface="B Nazanin" panose="00000400000000000000" pitchFamily="2" charset="-78"/>
                <a:sym typeface="Wingdings" pitchFamily="2" charset="2"/>
              </a:rPr>
              <a:t> NaHCO3 + H2O </a:t>
            </a:r>
          </a:p>
          <a:p>
            <a:pPr algn="r" rtl="1">
              <a:spcBef>
                <a:spcPct val="50000"/>
              </a:spcBef>
            </a:pPr>
            <a:r>
              <a:rPr lang="fa-IR" sz="2800" b="1" dirty="0">
                <a:latin typeface="Arial" charset="0"/>
                <a:cs typeface="B Nazanin" panose="00000400000000000000" pitchFamily="2" charset="-78"/>
              </a:rPr>
              <a:t>                   آب + بیکربنات سدیم   </a:t>
            </a:r>
            <a:r>
              <a:rPr lang="en-US" sz="2800" b="1" dirty="0">
                <a:latin typeface="Arial" charset="0"/>
                <a:cs typeface="B Nazanin" panose="00000400000000000000" pitchFamily="2" charset="-78"/>
                <a:sym typeface="Wingdings" pitchFamily="2" charset="2"/>
              </a:rPr>
              <a:t></a:t>
            </a:r>
            <a:r>
              <a:rPr lang="fa-IR" sz="2800" b="1" dirty="0">
                <a:latin typeface="Arial" charset="0"/>
                <a:cs typeface="B Nazanin" panose="00000400000000000000" pitchFamily="2" charset="-78"/>
              </a:rPr>
              <a:t>سود سوزآور+ اسید کربنیک</a:t>
            </a:r>
          </a:p>
          <a:p>
            <a:pPr algn="r" rtl="1">
              <a:spcBef>
                <a:spcPct val="50000"/>
              </a:spcBef>
            </a:pPr>
            <a:endParaRPr lang="fa-IR" sz="2800" b="1" dirty="0">
              <a:latin typeface="Arial" charset="0"/>
              <a:cs typeface="B Nazanin" panose="00000400000000000000" pitchFamily="2" charset="-78"/>
            </a:endParaRPr>
          </a:p>
          <a:p>
            <a:pPr algn="r" rtl="1">
              <a:spcBef>
                <a:spcPct val="50000"/>
              </a:spcBef>
              <a:buFontTx/>
              <a:buChar char="•"/>
            </a:pPr>
            <a:r>
              <a:rPr lang="fa-IR" sz="3200" b="1" dirty="0">
                <a:solidFill>
                  <a:srgbClr val="0000FF"/>
                </a:solidFill>
                <a:latin typeface="Arial" charset="0"/>
                <a:cs typeface="B Nazanin" panose="00000400000000000000" pitchFamily="2" charset="-78"/>
              </a:rPr>
              <a:t> در هنگام اضافه شدن یک اسید قوی به </a:t>
            </a:r>
            <a:r>
              <a:rPr lang="en-US" sz="3200" b="1" dirty="0">
                <a:solidFill>
                  <a:srgbClr val="0000FF"/>
                </a:solidFill>
                <a:latin typeface="Arial" charset="0"/>
                <a:cs typeface="B Nazanin" panose="00000400000000000000" pitchFamily="2" charset="-78"/>
              </a:rPr>
              <a:t>ECF</a:t>
            </a:r>
            <a:r>
              <a:rPr lang="fa-IR" sz="3200" b="1" dirty="0">
                <a:solidFill>
                  <a:srgbClr val="0000FF"/>
                </a:solidFill>
                <a:latin typeface="Arial" charset="0"/>
                <a:cs typeface="B Nazanin" panose="00000400000000000000" pitchFamily="2" charset="-78"/>
              </a:rPr>
              <a:t> </a:t>
            </a:r>
          </a:p>
          <a:p>
            <a:pPr algn="r" rtl="1">
              <a:spcBef>
                <a:spcPct val="50000"/>
              </a:spcBef>
            </a:pPr>
            <a:r>
              <a:rPr lang="en-US" sz="3200" b="1" dirty="0">
                <a:latin typeface="Arial" charset="0"/>
                <a:cs typeface="B Nazanin" panose="00000400000000000000" pitchFamily="2" charset="-78"/>
              </a:rPr>
              <a:t>  HCL + NaHCO3 </a:t>
            </a:r>
            <a:r>
              <a:rPr lang="en-US" sz="3200" b="1" dirty="0">
                <a:latin typeface="Arial" charset="0"/>
                <a:cs typeface="B Nazanin" panose="00000400000000000000" pitchFamily="2" charset="-78"/>
                <a:sym typeface="Wingdings" pitchFamily="2" charset="2"/>
              </a:rPr>
              <a:t> </a:t>
            </a:r>
            <a:r>
              <a:rPr lang="en-US" sz="3200" b="1" dirty="0" err="1">
                <a:latin typeface="Arial" charset="0"/>
                <a:cs typeface="B Nazanin" panose="00000400000000000000" pitchFamily="2" charset="-78"/>
                <a:sym typeface="Wingdings" pitchFamily="2" charset="2"/>
              </a:rPr>
              <a:t>NaCL</a:t>
            </a:r>
            <a:r>
              <a:rPr lang="en-US" sz="3200" b="1" dirty="0">
                <a:latin typeface="Arial" charset="0"/>
                <a:cs typeface="B Nazanin" panose="00000400000000000000" pitchFamily="2" charset="-78"/>
                <a:sym typeface="Wingdings" pitchFamily="2" charset="2"/>
              </a:rPr>
              <a:t> + H2CO3</a:t>
            </a:r>
          </a:p>
          <a:p>
            <a:pPr algn="r" rtl="1">
              <a:spcBef>
                <a:spcPct val="50000"/>
              </a:spcBef>
            </a:pPr>
            <a:r>
              <a:rPr lang="fa-IR" sz="2400" b="1" dirty="0">
                <a:latin typeface="Arial" charset="0"/>
                <a:cs typeface="B Nazanin" panose="00000400000000000000" pitchFamily="2" charset="-78"/>
              </a:rPr>
              <a:t>                 (اسید کربنیک )+ (نمک طعام )</a:t>
            </a:r>
            <a:r>
              <a:rPr lang="en-US" sz="2400" b="1" dirty="0">
                <a:latin typeface="Arial" charset="0"/>
                <a:cs typeface="B Nazanin" panose="00000400000000000000" pitchFamily="2" charset="-78"/>
                <a:sym typeface="Wingdings" pitchFamily="2" charset="2"/>
              </a:rPr>
              <a:t></a:t>
            </a:r>
            <a:r>
              <a:rPr lang="fa-IR" sz="2400" b="1" dirty="0">
                <a:latin typeface="Arial" charset="0"/>
                <a:cs typeface="B Nazanin" panose="00000400000000000000" pitchFamily="2" charset="-78"/>
              </a:rPr>
              <a:t>بیکربنات سدیم + اسید  کلریدریک</a:t>
            </a:r>
            <a:endParaRPr lang="en-US" sz="2400" b="1" dirty="0">
              <a:latin typeface="Arial" charset="0"/>
              <a:cs typeface="B Nazanin" panose="00000400000000000000" pitchFamily="2" charset="-78"/>
            </a:endParaRPr>
          </a:p>
        </p:txBody>
      </p:sp>
      <p:sp>
        <p:nvSpPr>
          <p:cNvPr id="25603" name="Date Placehold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2CDDFBF-FD35-4CCD-BCF9-A3F344DC15FD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41</a:t>
            </a:fld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93183" y="525888"/>
            <a:ext cx="8684654" cy="526297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Arial" charset="0"/>
                <a:cs typeface="B Titr" pitchFamily="2" charset="-78"/>
              </a:rPr>
              <a:t>         </a:t>
            </a:r>
            <a:r>
              <a:rPr lang="fa-IR" sz="3600" b="1" dirty="0">
                <a:solidFill>
                  <a:srgbClr val="FF0000"/>
                </a:solidFill>
                <a:latin typeface="Arial" charset="0"/>
                <a:cs typeface="B Titr" pitchFamily="2" charset="-78"/>
              </a:rPr>
              <a:t>سیستم تنفس </a:t>
            </a:r>
            <a:endParaRPr lang="en-US" sz="3600" b="1" dirty="0">
              <a:solidFill>
                <a:srgbClr val="FF0000"/>
              </a:solidFill>
              <a:latin typeface="Arial" charset="0"/>
              <a:cs typeface="B Titr" pitchFamily="2" charset="-78"/>
            </a:endParaRPr>
          </a:p>
          <a:p>
            <a:pPr algn="r" rtl="1">
              <a:spcBef>
                <a:spcPct val="50000"/>
              </a:spcBef>
            </a:pPr>
            <a:r>
              <a:rPr lang="fa-IR" sz="3600" b="1" dirty="0">
                <a:solidFill>
                  <a:srgbClr val="0000FF"/>
                </a:solidFill>
                <a:latin typeface="Arial" charset="0"/>
                <a:cs typeface="B Titr" pitchFamily="2" charset="-78"/>
              </a:rPr>
              <a:t> </a:t>
            </a:r>
          </a:p>
          <a:p>
            <a:pPr algn="r" rtl="1">
              <a:spcBef>
                <a:spcPct val="50000"/>
              </a:spcBef>
            </a:pPr>
            <a:r>
              <a:rPr lang="fa-IR" sz="3600" b="1" dirty="0" smtClean="0">
                <a:solidFill>
                  <a:srgbClr val="0000FF"/>
                </a:solidFill>
                <a:latin typeface="Arial" charset="0"/>
                <a:cs typeface="B Titr" pitchFamily="2" charset="-78"/>
              </a:rPr>
              <a:t>ریه </a:t>
            </a:r>
            <a:r>
              <a:rPr lang="fa-IR" sz="3600" b="1" dirty="0">
                <a:solidFill>
                  <a:srgbClr val="0000FF"/>
                </a:solidFill>
                <a:latin typeface="Arial" charset="0"/>
                <a:cs typeface="B Titr" pitchFamily="2" charset="-78"/>
              </a:rPr>
              <a:t>ها دافع </a:t>
            </a:r>
            <a:r>
              <a:rPr lang="en-US" sz="3600" b="1" dirty="0">
                <a:solidFill>
                  <a:srgbClr val="0000FF"/>
                </a:solidFill>
                <a:latin typeface="Arial" charset="0"/>
                <a:cs typeface="B Titr" pitchFamily="2" charset="-78"/>
              </a:rPr>
              <a:t>CO2</a:t>
            </a:r>
            <a:r>
              <a:rPr lang="fa-IR" sz="3600" b="1" dirty="0">
                <a:solidFill>
                  <a:srgbClr val="0000FF"/>
                </a:solidFill>
                <a:latin typeface="Arial" charset="0"/>
                <a:cs typeface="B Titr" pitchFamily="2" charset="-78"/>
              </a:rPr>
              <a:t>  و آب تولید شده </a:t>
            </a:r>
            <a:r>
              <a:rPr lang="fa-IR" sz="3600" b="1" dirty="0" smtClean="0">
                <a:solidFill>
                  <a:srgbClr val="0000FF"/>
                </a:solidFill>
                <a:latin typeface="Arial" charset="0"/>
                <a:cs typeface="B Titr" pitchFamily="2" charset="-78"/>
              </a:rPr>
              <a:t>توسط</a:t>
            </a:r>
            <a:r>
              <a:rPr lang="en-US" sz="3600" b="1" dirty="0" smtClean="0">
                <a:solidFill>
                  <a:srgbClr val="0000FF"/>
                </a:solidFill>
                <a:latin typeface="Arial" charset="0"/>
                <a:cs typeface="B Titr" pitchFamily="2" charset="-78"/>
              </a:rPr>
              <a:t> </a:t>
            </a:r>
            <a:r>
              <a:rPr lang="fa-IR" sz="3600" b="1" dirty="0" smtClean="0">
                <a:solidFill>
                  <a:srgbClr val="0000FF"/>
                </a:solidFill>
                <a:latin typeface="Arial" charset="0"/>
                <a:cs typeface="B Titr" pitchFamily="2" charset="-78"/>
              </a:rPr>
              <a:t>متابولیسم </a:t>
            </a:r>
            <a:r>
              <a:rPr lang="fa-IR" sz="3600" b="1" dirty="0">
                <a:solidFill>
                  <a:srgbClr val="0000FF"/>
                </a:solidFill>
                <a:latin typeface="Arial" charset="0"/>
                <a:cs typeface="B Titr" pitchFamily="2" charset="-78"/>
              </a:rPr>
              <a:t>سلولی می باشد</a:t>
            </a:r>
            <a:endParaRPr lang="en-US" sz="3600" b="1" dirty="0">
              <a:solidFill>
                <a:srgbClr val="0000FF"/>
              </a:solidFill>
              <a:latin typeface="Arial" charset="0"/>
              <a:cs typeface="B Titr" pitchFamily="2" charset="-78"/>
            </a:endParaRPr>
          </a:p>
          <a:p>
            <a:pPr algn="r" rtl="1">
              <a:spcBef>
                <a:spcPct val="50000"/>
              </a:spcBef>
            </a:pPr>
            <a:endParaRPr lang="fa-IR" sz="3600" b="1" dirty="0">
              <a:solidFill>
                <a:srgbClr val="0000FF"/>
              </a:solidFill>
              <a:latin typeface="Arial" charset="0"/>
              <a:cs typeface="B Titr" pitchFamily="2" charset="-78"/>
            </a:endParaRPr>
          </a:p>
          <a:p>
            <a:pPr algn="l">
              <a:spcBef>
                <a:spcPct val="50000"/>
              </a:spcBef>
            </a:pPr>
            <a:r>
              <a:rPr lang="en-US" sz="3200" b="1" dirty="0">
                <a:latin typeface="Arial" charset="0"/>
                <a:cs typeface="B Titr" pitchFamily="2" charset="-78"/>
              </a:rPr>
              <a:t>  CO2 + H2O </a:t>
            </a:r>
            <a:r>
              <a:rPr lang="en-US" sz="3200" b="1" dirty="0">
                <a:latin typeface="Arial" charset="0"/>
                <a:cs typeface="B Titr" pitchFamily="2" charset="-78"/>
                <a:sym typeface="Wingdings" pitchFamily="2" charset="2"/>
              </a:rPr>
              <a:t> H2CO3  H +</a:t>
            </a:r>
            <a:r>
              <a:rPr lang="fa-IR" sz="3200" b="1" dirty="0">
                <a:latin typeface="Arial" charset="0"/>
                <a:cs typeface="B Titr" pitchFamily="2" charset="-78"/>
                <a:sym typeface="Wingdings" pitchFamily="2" charset="2"/>
              </a:rPr>
              <a:t> </a:t>
            </a:r>
            <a:r>
              <a:rPr lang="en-US" sz="3200" b="1" dirty="0">
                <a:latin typeface="Arial" charset="0"/>
                <a:cs typeface="B Titr" pitchFamily="2" charset="-78"/>
                <a:sym typeface="Wingdings" pitchFamily="2" charset="2"/>
              </a:rPr>
              <a:t>HCO3 </a:t>
            </a:r>
          </a:p>
          <a:p>
            <a:pPr algn="r" rtl="1">
              <a:spcBef>
                <a:spcPct val="50000"/>
              </a:spcBef>
            </a:pPr>
            <a:endParaRPr lang="en-US" sz="3600" b="1" dirty="0">
              <a:latin typeface="Arial" charset="0"/>
              <a:cs typeface="B Titr" pitchFamily="2" charset="-78"/>
            </a:endParaRPr>
          </a:p>
        </p:txBody>
      </p:sp>
      <p:sp>
        <p:nvSpPr>
          <p:cNvPr id="26627" name="Date Placeholder 2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3FC7B37-541F-497E-9CEA-AECF9CC5AB58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42</a:t>
            </a:fld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401233" y="91089"/>
            <a:ext cx="6798734" cy="1303867"/>
          </a:xfrm>
        </p:spPr>
        <p:txBody>
          <a:bodyPr>
            <a:normAutofit/>
          </a:bodyPr>
          <a:lstStyle/>
          <a:p>
            <a:pPr eaLnBrk="1" hangingPunct="1"/>
            <a:r>
              <a:rPr lang="fa-IR" b="1" dirty="0" smtClean="0">
                <a:solidFill>
                  <a:srgbClr val="FF0066"/>
                </a:solidFill>
                <a:cs typeface="B Titr" panose="00000700000000000000" pitchFamily="2" charset="-78"/>
              </a:rPr>
              <a:t>سیستم کلیوی </a:t>
            </a:r>
            <a:endParaRPr lang="en-US" b="1" dirty="0" smtClean="0">
              <a:solidFill>
                <a:srgbClr val="FF0066"/>
              </a:solidFill>
              <a:cs typeface="B Titr" panose="00000700000000000000" pitchFamily="2" charset="-78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55879"/>
            <a:ext cx="8686800" cy="4525963"/>
          </a:xfrm>
        </p:spPr>
        <p:txBody>
          <a:bodyPr>
            <a:noAutofit/>
          </a:bodyPr>
          <a:lstStyle/>
          <a:p>
            <a:pPr algn="r" rtl="1" eaLnBrk="1" hangingPunct="1">
              <a:lnSpc>
                <a:spcPct val="150000"/>
              </a:lnSpc>
            </a:pPr>
            <a:r>
              <a:rPr lang="fa-IR" b="1" dirty="0" smtClean="0">
                <a:cs typeface="B Nazanin" panose="00000400000000000000" pitchFamily="2" charset="-78"/>
              </a:rPr>
              <a:t> بازجذب و ذخیره بیکربنات ویا دفع بیکربنات </a:t>
            </a:r>
          </a:p>
          <a:p>
            <a:pPr algn="r" rtl="1" eaLnBrk="1" hangingPunct="1">
              <a:lnSpc>
                <a:spcPct val="150000"/>
              </a:lnSpc>
            </a:pPr>
            <a:r>
              <a:rPr lang="fa-IR" b="1" dirty="0" smtClean="0">
                <a:cs typeface="B Nazanin" panose="00000400000000000000" pitchFamily="2" charset="-78"/>
              </a:rPr>
              <a:t> دفع یونهای هیدروژن اضافی </a:t>
            </a:r>
          </a:p>
          <a:p>
            <a:pPr algn="r" rtl="1" eaLnBrk="1" hangingPunct="1">
              <a:lnSpc>
                <a:spcPct val="150000"/>
              </a:lnSpc>
            </a:pPr>
            <a:r>
              <a:rPr lang="fa-IR" b="1" dirty="0" smtClean="0">
                <a:cs typeface="B Nazanin" panose="00000400000000000000" pitchFamily="2" charset="-78"/>
              </a:rPr>
              <a:t> دفع اسید از بدن از طریق : </a:t>
            </a:r>
          </a:p>
          <a:p>
            <a:pPr algn="r" rtl="1" eaLnBrk="1" hangingPunct="1">
              <a:lnSpc>
                <a:spcPct val="150000"/>
              </a:lnSpc>
              <a:buFontTx/>
              <a:buNone/>
            </a:pPr>
            <a:r>
              <a:rPr lang="fa-IR" b="1" dirty="0" smtClean="0">
                <a:cs typeface="B Nazanin" panose="00000400000000000000" pitchFamily="2" charset="-78"/>
              </a:rPr>
              <a:t>   الف: ترشح مقادیر کم یونهای هیدروژن آزاد بداخل توبولهای کلیوی و ترکیب آن با بافرهای مایع توبولی </a:t>
            </a:r>
          </a:p>
          <a:p>
            <a:pPr algn="r" rtl="1" eaLnBrk="1" hangingPunct="1">
              <a:lnSpc>
                <a:spcPct val="150000"/>
              </a:lnSpc>
              <a:buFontTx/>
              <a:buNone/>
            </a:pPr>
            <a:r>
              <a:rPr lang="fa-IR" b="1" dirty="0" smtClean="0">
                <a:cs typeface="B Nazanin" panose="00000400000000000000" pitchFamily="2" charset="-78"/>
              </a:rPr>
              <a:t>   ب: ساخت آمونیا ( </a:t>
            </a:r>
            <a:r>
              <a:rPr lang="en-US" b="1" dirty="0" smtClean="0">
                <a:cs typeface="B Nazanin" panose="00000400000000000000" pitchFamily="2" charset="-78"/>
              </a:rPr>
              <a:t>NH3</a:t>
            </a:r>
            <a:r>
              <a:rPr lang="fa-IR" b="1" dirty="0" smtClean="0">
                <a:cs typeface="B Nazanin" panose="00000400000000000000" pitchFamily="2" charset="-78"/>
              </a:rPr>
              <a:t>) توسط سلولهای توبولی کلیه</a:t>
            </a:r>
            <a:r>
              <a:rPr lang="en-US" b="1" dirty="0" smtClean="0">
                <a:cs typeface="B Nazanin" panose="00000400000000000000" pitchFamily="2" charset="-78"/>
              </a:rPr>
              <a:t> </a:t>
            </a:r>
            <a:r>
              <a:rPr lang="fa-IR" b="1" dirty="0" smtClean="0">
                <a:cs typeface="B Nazanin" panose="00000400000000000000" pitchFamily="2" charset="-78"/>
              </a:rPr>
              <a:t>و انتشار آن بداخل مایع توبولی برای ترکیب با یونهای </a:t>
            </a:r>
            <a:r>
              <a:rPr lang="en-US" b="1" dirty="0" smtClean="0">
                <a:cs typeface="B Nazanin" panose="00000400000000000000" pitchFamily="2" charset="-78"/>
              </a:rPr>
              <a:t>H</a:t>
            </a:r>
            <a:r>
              <a:rPr lang="fa-IR" b="1" dirty="0" smtClean="0">
                <a:cs typeface="B Nazanin" panose="00000400000000000000" pitchFamily="2" charset="-78"/>
              </a:rPr>
              <a:t> و تبدیل به آمونیوم و دفع در ادرار </a:t>
            </a:r>
          </a:p>
          <a:p>
            <a:pPr algn="r" rtl="1" eaLnBrk="1" hangingPunct="1">
              <a:lnSpc>
                <a:spcPct val="150000"/>
              </a:lnSpc>
              <a:buFontTx/>
              <a:buNone/>
            </a:pPr>
            <a:r>
              <a:rPr lang="fa-IR" b="1" dirty="0" smtClean="0">
                <a:cs typeface="B Nazanin" panose="00000400000000000000" pitchFamily="2" charset="-78"/>
              </a:rPr>
              <a:t>  ج: دفع اسیدهای ضعیف در ادرار</a:t>
            </a:r>
            <a:endParaRPr lang="en-US" b="1" dirty="0" smtClean="0">
              <a:cs typeface="B Nazanin" panose="00000400000000000000" pitchFamily="2" charset="-78"/>
            </a:endParaRPr>
          </a:p>
        </p:txBody>
      </p:sp>
      <p:sp>
        <p:nvSpPr>
          <p:cNvPr id="27652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29B995F-ACA8-4D37-994F-0526D68E1C29}" type="slidenum">
              <a:rPr lang="en-US" smtClean="0">
                <a:latin typeface="Times New Roman" pitchFamily="18" charset="0"/>
                <a:cs typeface="Times New Roman" pitchFamily="18" charset="0"/>
              </a:rPr>
              <a:pPr/>
              <a:t>43</a:t>
            </a:fld>
            <a:endParaRPr lang="en-US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710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5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500"/>
                                        <p:tgtEl>
                                          <p:spTgt spid="4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500"/>
                                        <p:tgtEl>
                                          <p:spTgt spid="47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7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 smtClean="0">
                <a:cs typeface="B Titr" panose="00000700000000000000" pitchFamily="2" charset="-78"/>
              </a:rPr>
              <a:t>جایگزین های </a:t>
            </a:r>
            <a:r>
              <a:rPr lang="en-US" b="1" dirty="0" smtClean="0">
                <a:latin typeface="Arial Black" panose="020B0A04020102020204" pitchFamily="34" charset="0"/>
                <a:cs typeface="B Titr" panose="00000700000000000000" pitchFamily="2" charset="-78"/>
              </a:rPr>
              <a:t>ABG</a:t>
            </a:r>
            <a:endParaRPr lang="en-US" b="1" dirty="0">
              <a:latin typeface="Arial Black" panose="020B0A04020102020204" pitchFamily="34" charset="0"/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66" y="2034976"/>
            <a:ext cx="6798736" cy="3444997"/>
          </a:xfrm>
        </p:spPr>
        <p:txBody>
          <a:bodyPr>
            <a:normAutofit fontScale="85000" lnSpcReduction="10000"/>
          </a:bodyPr>
          <a:lstStyle/>
          <a:p>
            <a:pPr algn="l" rtl="0">
              <a:lnSpc>
                <a:spcPct val="250000"/>
              </a:lnSpc>
            </a:pPr>
            <a:r>
              <a:rPr lang="en-US" dirty="0" smtClean="0"/>
              <a:t>PaO2 , SaO2                 SPO2 (</a:t>
            </a:r>
            <a:r>
              <a:rPr lang="en-US" dirty="0" err="1" smtClean="0"/>
              <a:t>pulseoximetery</a:t>
            </a:r>
            <a:r>
              <a:rPr lang="en-US" dirty="0" smtClean="0"/>
              <a:t>) </a:t>
            </a:r>
          </a:p>
          <a:p>
            <a:pPr algn="l" rtl="0">
              <a:lnSpc>
                <a:spcPct val="250000"/>
              </a:lnSpc>
            </a:pPr>
            <a:r>
              <a:rPr lang="en-US" dirty="0" smtClean="0"/>
              <a:t>PCO2                             </a:t>
            </a:r>
            <a:r>
              <a:rPr lang="en-US" dirty="0" err="1" smtClean="0"/>
              <a:t>Capnography</a:t>
            </a:r>
            <a:endParaRPr lang="en-US" dirty="0" smtClean="0"/>
          </a:p>
          <a:p>
            <a:pPr algn="l" rtl="0">
              <a:lnSpc>
                <a:spcPct val="250000"/>
              </a:lnSpc>
            </a:pPr>
            <a:r>
              <a:rPr lang="en-US" dirty="0" smtClean="0"/>
              <a:t>HCO3                            VBG</a:t>
            </a:r>
          </a:p>
          <a:p>
            <a:pPr algn="l" rtl="0">
              <a:lnSpc>
                <a:spcPct val="250000"/>
              </a:lnSpc>
            </a:pPr>
            <a:r>
              <a:rPr lang="en-US" dirty="0" smtClean="0"/>
              <a:t>PH                                  VBG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31" y="1455314"/>
            <a:ext cx="7469746" cy="467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14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Box 4"/>
          <p:cNvSpPr txBox="1">
            <a:spLocks noChangeArrowheads="1"/>
          </p:cNvSpPr>
          <p:nvPr/>
        </p:nvSpPr>
        <p:spPr bwMode="auto">
          <a:xfrm>
            <a:off x="725366" y="1622181"/>
            <a:ext cx="2804746" cy="4070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2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fa-IR" altLang="en-US" sz="2585">
                <a:cs typeface="B Titr" panose="00000700000000000000" pitchFamily="2" charset="-78"/>
              </a:rPr>
              <a:t>اسيدوز تنفسي</a:t>
            </a:r>
          </a:p>
          <a:p>
            <a:pPr algn="r" rtl="1" eaLnBrk="1" hangingPunct="1">
              <a:lnSpc>
                <a:spcPct val="2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fa-IR" altLang="en-US" sz="2585">
                <a:cs typeface="B Titr" panose="00000700000000000000" pitchFamily="2" charset="-78"/>
              </a:rPr>
              <a:t>آلكالوز تنفسي</a:t>
            </a:r>
          </a:p>
          <a:p>
            <a:pPr algn="r" rtl="1" eaLnBrk="1" hangingPunct="1">
              <a:lnSpc>
                <a:spcPct val="2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fa-IR" altLang="en-US" sz="2585">
                <a:cs typeface="B Titr" panose="00000700000000000000" pitchFamily="2" charset="-78"/>
              </a:rPr>
              <a:t>اسيدوز متابوليك</a:t>
            </a:r>
          </a:p>
          <a:p>
            <a:pPr algn="r" rtl="1" eaLnBrk="1" hangingPunct="1">
              <a:lnSpc>
                <a:spcPct val="2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fa-IR" altLang="en-US" sz="2585">
                <a:cs typeface="B Titr" panose="00000700000000000000" pitchFamily="2" charset="-78"/>
              </a:rPr>
              <a:t>آلكالوز متابوليك</a:t>
            </a:r>
          </a:p>
        </p:txBody>
      </p:sp>
      <p:pic>
        <p:nvPicPr>
          <p:cNvPr id="5632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774" y="1701312"/>
            <a:ext cx="5118588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TextBox 4"/>
          <p:cNvSpPr txBox="1">
            <a:spLocks noChangeArrowheads="1"/>
          </p:cNvSpPr>
          <p:nvPr/>
        </p:nvSpPr>
        <p:spPr bwMode="auto">
          <a:xfrm>
            <a:off x="3725008" y="3094893"/>
            <a:ext cx="5077558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/>
            <a:r>
              <a:rPr lang="fa-IR" altLang="en-US" sz="2954">
                <a:solidFill>
                  <a:srgbClr val="C00000"/>
                </a:solidFill>
                <a:cs typeface="B Titr" panose="00000700000000000000" pitchFamily="2" charset="-78"/>
              </a:rPr>
              <a:t>انواع اختلالات اسيد و باز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136478" y="5964072"/>
            <a:ext cx="8822884" cy="7642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3200" dirty="0" smtClean="0">
                <a:cs typeface="B Titr" panose="00000700000000000000" pitchFamily="2" charset="-78"/>
              </a:rPr>
              <a:t>درمان اختلالات اسید و باز رفع علت زمینه ای است</a:t>
            </a:r>
            <a:endParaRPr lang="fa-IR" sz="32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30529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Box 3"/>
          <p:cNvSpPr txBox="1">
            <a:spLocks noChangeArrowheads="1"/>
          </p:cNvSpPr>
          <p:nvPr/>
        </p:nvSpPr>
        <p:spPr bwMode="auto">
          <a:xfrm>
            <a:off x="1131990" y="2132856"/>
            <a:ext cx="6923943" cy="4524315"/>
          </a:xfrm>
          <a:prstGeom prst="rect">
            <a:avLst/>
          </a:prstGeom>
          <a:ln>
            <a:solidFill>
              <a:srgbClr val="92D050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rtl="1" eaLnBrk="1" hangingPunct="1">
              <a:lnSpc>
                <a:spcPct val="200000"/>
              </a:lnSpc>
              <a:buClr>
                <a:srgbClr val="0000FF"/>
              </a:buClr>
              <a:buFont typeface="Wingdings" pitchFamily="2" charset="2"/>
              <a:buChar char="Ø"/>
              <a:defRPr/>
            </a:pPr>
            <a:r>
              <a:rPr lang="fa-IR" sz="2400" b="1" dirty="0" smtClean="0">
                <a:latin typeface="Book Antiqua" pitchFamily="18" charset="0"/>
                <a:cs typeface="B Titr" pitchFamily="2" charset="-78"/>
              </a:rPr>
              <a:t> اولین اقدام در بررسی اختلالات اسید و باز ارزیابی بالینی دقیق بیمار می باشد. </a:t>
            </a:r>
          </a:p>
          <a:p>
            <a:pPr algn="just" rtl="1" eaLnBrk="1" hangingPunct="1">
              <a:lnSpc>
                <a:spcPct val="200000"/>
              </a:lnSpc>
              <a:buClr>
                <a:srgbClr val="0000FF"/>
              </a:buClr>
              <a:buFont typeface="Wingdings" pitchFamily="2" charset="2"/>
              <a:buChar char="Ø"/>
              <a:defRPr/>
            </a:pPr>
            <a:r>
              <a:rPr lang="fa-IR" sz="2400" b="1" dirty="0" smtClean="0">
                <a:latin typeface="Book Antiqua" pitchFamily="18" charset="0"/>
                <a:cs typeface="B Titr" pitchFamily="2" charset="-78"/>
              </a:rPr>
              <a:t> علائم و نشانه های مختلف می تواند علائمی را در خصوص اسید و باز عنوان نمایند. مانند؛ وضعیت تنفسی (تعداد تنفس، نوع الگوی تنفسی و ...)، علائم گوارشی (استفراغ، اسهال، ...) و .... </a:t>
            </a:r>
          </a:p>
        </p:txBody>
      </p:sp>
      <p:pic>
        <p:nvPicPr>
          <p:cNvPr id="44037" name="Picture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2066" y="1171938"/>
            <a:ext cx="1565031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8" name="Rectangle 1"/>
          <p:cNvSpPr>
            <a:spLocks noChangeArrowheads="1"/>
          </p:cNvSpPr>
          <p:nvPr/>
        </p:nvSpPr>
        <p:spPr bwMode="auto">
          <a:xfrm>
            <a:off x="5596681" y="599215"/>
            <a:ext cx="1962150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rtl="1" eaLnBrk="1" hangingPunct="1">
              <a:lnSpc>
                <a:spcPct val="300000"/>
              </a:lnSpc>
            </a:pPr>
            <a:r>
              <a:rPr lang="fa-IR" altLang="en-US" sz="3600" b="1" dirty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نكته: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ChangeArrowheads="1"/>
          </p:cNvSpPr>
          <p:nvPr/>
        </p:nvSpPr>
        <p:spPr bwMode="auto">
          <a:xfrm>
            <a:off x="3624984" y="137994"/>
            <a:ext cx="2039341" cy="12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250000"/>
              </a:lnSpc>
              <a:buClr>
                <a:srgbClr val="C00000"/>
              </a:buClr>
            </a:pPr>
            <a:r>
              <a:rPr lang="fa-IR" altLang="en-US" sz="2954" dirty="0">
                <a:solidFill>
                  <a:srgbClr val="0000FF"/>
                </a:solidFill>
                <a:cs typeface="B Titr" panose="00000700000000000000" pitchFamily="2" charset="-78"/>
              </a:rPr>
              <a:t>اسيدوز تنفسي</a:t>
            </a:r>
          </a:p>
        </p:txBody>
      </p:sp>
      <p:sp>
        <p:nvSpPr>
          <p:cNvPr id="34819" name="TextBox 4"/>
          <p:cNvSpPr txBox="1">
            <a:spLocks noChangeArrowheads="1"/>
          </p:cNvSpPr>
          <p:nvPr/>
        </p:nvSpPr>
        <p:spPr bwMode="auto">
          <a:xfrm>
            <a:off x="662212" y="2063964"/>
            <a:ext cx="7547967" cy="4637167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1846" b="1" dirty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عوامل ايجاد كننده:</a:t>
            </a:r>
          </a:p>
          <a:p>
            <a:pPr algn="just" rtl="1" eaLnBrk="1" hangingPunct="1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 هيپوونتيلاسيون ناشي از اختلال در چرخه طبيعي تنفس</a:t>
            </a:r>
          </a:p>
          <a:p>
            <a:pPr algn="just" rtl="1" eaLnBrk="1" hangingPunct="1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 افزايش توليد </a:t>
            </a:r>
            <a:r>
              <a:rPr lang="en-US" sz="1846" b="1" dirty="0">
                <a:latin typeface="Book Antiqua" pitchFamily="18" charset="0"/>
                <a:cs typeface="B Titr" pitchFamily="2" charset="-78"/>
              </a:rPr>
              <a:t>CO2</a:t>
            </a:r>
            <a:r>
              <a:rPr lang="fa-IR" sz="1846" b="1" dirty="0">
                <a:latin typeface="Book Antiqua" pitchFamily="18" charset="0"/>
                <a:cs typeface="B Titr" pitchFamily="2" charset="-78"/>
              </a:rPr>
              <a:t> ناشي از افزايش متابوليسم (سوختگي، عفونت، تغذيه روده اي بيش از حد با كربوهيدرات ها)</a:t>
            </a:r>
          </a:p>
          <a:p>
            <a:pPr algn="just" rtl="1" eaLnBrk="1" hangingPunct="1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 تهويه مصنوعي نامناسب (تنظيم نامناسب حجم جاري و تعداد تنفس در تنظيمات ونتيلاتور)</a:t>
            </a:r>
          </a:p>
          <a:p>
            <a:pPr algn="just" rtl="1" eaLnBrk="1" hangingPunct="1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 كاهش تبادلات گازي (بيماري مزمن انسدادي ريه، ادم ريوي، برونشيت مزمن و ...)</a:t>
            </a:r>
          </a:p>
          <a:p>
            <a:pPr algn="just" rtl="1" eaLnBrk="1" hangingPunct="1">
              <a:lnSpc>
                <a:spcPct val="200000"/>
              </a:lnSpc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اختلال در عملكرد عصبي – عضلاني (خستگي عضلات، مياستني گراو، گيلن باره، برش جراحي، چاقي شديد و ...)</a:t>
            </a:r>
          </a:p>
        </p:txBody>
      </p:sp>
    </p:spTree>
    <p:extLst>
      <p:ext uri="{BB962C8B-B14F-4D97-AF65-F5344CB8AC3E}">
        <p14:creationId xmlns:p14="http://schemas.microsoft.com/office/powerpoint/2010/main" val="11501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ChangeArrowheads="1"/>
          </p:cNvSpPr>
          <p:nvPr/>
        </p:nvSpPr>
        <p:spPr bwMode="auto">
          <a:xfrm>
            <a:off x="3485791" y="761848"/>
            <a:ext cx="2100255" cy="108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2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fa-IR" altLang="en-US" sz="2585" dirty="0">
                <a:solidFill>
                  <a:srgbClr val="0000FF"/>
                </a:solidFill>
                <a:cs typeface="B Titr" panose="00000700000000000000" pitchFamily="2" charset="-78"/>
              </a:rPr>
              <a:t>اسيدوز تنفسي</a:t>
            </a:r>
          </a:p>
        </p:txBody>
      </p:sp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513437" y="1723709"/>
            <a:ext cx="8044962" cy="513429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rtl="1" eaLnBrk="1" hangingPunct="1">
              <a:lnSpc>
                <a:spcPct val="200000"/>
              </a:lnSpc>
              <a:buFont typeface="Wingdings" pitchFamily="2" charset="2"/>
              <a:buChar char="v"/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 </a:t>
            </a:r>
            <a:r>
              <a:rPr lang="fa-IR" sz="1846" b="1" dirty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يافته هاي آزمايشگاهي:</a:t>
            </a:r>
          </a:p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* كاهش </a:t>
            </a:r>
            <a:r>
              <a:rPr lang="en-US" sz="1846" b="1" dirty="0">
                <a:latin typeface="Book Antiqua" pitchFamily="18" charset="0"/>
                <a:cs typeface="B Titr" pitchFamily="2" charset="-78"/>
              </a:rPr>
              <a:t>PH</a:t>
            </a:r>
            <a:r>
              <a:rPr lang="fa-IR" sz="1846" b="1" dirty="0">
                <a:latin typeface="Book Antiqua" pitchFamily="18" charset="0"/>
                <a:cs typeface="B Titr" pitchFamily="2" charset="-78"/>
              </a:rPr>
              <a:t> و افزايش </a:t>
            </a:r>
            <a:r>
              <a:rPr lang="en-US" sz="1846" b="1" dirty="0">
                <a:latin typeface="Book Antiqua" pitchFamily="18" charset="0"/>
                <a:cs typeface="B Titr" pitchFamily="2" charset="-78"/>
              </a:rPr>
              <a:t>PCO2</a:t>
            </a:r>
            <a:endParaRPr lang="fa-IR" sz="1846" b="1" dirty="0">
              <a:latin typeface="Book Antiqua" pitchFamily="18" charset="0"/>
              <a:cs typeface="B Titr" pitchFamily="2" charset="-78"/>
            </a:endParaRPr>
          </a:p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1846" b="1" dirty="0">
                <a:solidFill>
                  <a:srgbClr val="0000FF"/>
                </a:solidFill>
                <a:latin typeface="Book Antiqua" pitchFamily="18" charset="0"/>
                <a:cs typeface="B Titr" pitchFamily="2" charset="-78"/>
              </a:rPr>
              <a:t>نكته: </a:t>
            </a:r>
            <a:r>
              <a:rPr lang="fa-IR" sz="1846" b="1" dirty="0">
                <a:latin typeface="Book Antiqua" pitchFamily="18" charset="0"/>
                <a:cs typeface="B Titr" pitchFamily="2" charset="-78"/>
              </a:rPr>
              <a:t>در اينجا تغييرات </a:t>
            </a:r>
            <a:r>
              <a:rPr lang="en-US" sz="1846" b="1" dirty="0">
                <a:latin typeface="Book Antiqua" pitchFamily="18" charset="0"/>
                <a:cs typeface="B Titr" pitchFamily="2" charset="-78"/>
              </a:rPr>
              <a:t>HCO3</a:t>
            </a:r>
            <a:r>
              <a:rPr lang="fa-IR" sz="1846" b="1" dirty="0">
                <a:latin typeface="Book Antiqua" pitchFamily="18" charset="0"/>
                <a:cs typeface="B Titr" pitchFamily="2" charset="-78"/>
              </a:rPr>
              <a:t> در جهت جبران مي باشد. (افزايش يافتن = در حال جبران)</a:t>
            </a:r>
          </a:p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* كاهش </a:t>
            </a:r>
            <a:r>
              <a:rPr lang="en-US" sz="1846" b="1" dirty="0">
                <a:latin typeface="Book Antiqua" pitchFamily="18" charset="0"/>
                <a:cs typeface="B Titr" pitchFamily="2" charset="-78"/>
              </a:rPr>
              <a:t>PH</a:t>
            </a:r>
            <a:r>
              <a:rPr lang="fa-IR" sz="1846" b="1" dirty="0">
                <a:latin typeface="Book Antiqua" pitchFamily="18" charset="0"/>
                <a:cs typeface="B Titr" pitchFamily="2" charset="-78"/>
              </a:rPr>
              <a:t> ادرار</a:t>
            </a:r>
          </a:p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* هيپركالمي</a:t>
            </a:r>
          </a:p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* هيپركلسمي</a:t>
            </a:r>
          </a:p>
          <a:p>
            <a:pPr algn="just" rtl="1" eaLnBrk="1" hangingPunct="1">
              <a:lnSpc>
                <a:spcPct val="200000"/>
              </a:lnSpc>
              <a:buFont typeface="Wingdings" pitchFamily="2" charset="2"/>
              <a:buChar char="v"/>
              <a:defRPr/>
            </a:pPr>
            <a:r>
              <a:rPr lang="fa-IR" sz="1846" b="1" dirty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يافته هاي باليني:</a:t>
            </a:r>
          </a:p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اختلال در سطح هوشياري، خواب آلودگي، ناآگاهي، سرگيجه، هيپوتانسيون، آريتمي، سردرد، تنفس كند و سطحي، ديسترس تنفسي، افزايش فشار داخل جمجمه، كما و ...</a:t>
            </a:r>
          </a:p>
        </p:txBody>
      </p:sp>
    </p:spTree>
    <p:extLst>
      <p:ext uri="{BB962C8B-B14F-4D97-AF65-F5344CB8AC3E}">
        <p14:creationId xmlns:p14="http://schemas.microsoft.com/office/powerpoint/2010/main" val="3475022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1463334" y="1128668"/>
            <a:ext cx="598316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fa-IR" altLang="en-US" sz="2800" dirty="0" smtClean="0">
                <a:solidFill>
                  <a:srgbClr val="C00000"/>
                </a:solidFill>
                <a:cs typeface="B Titr" pitchFamily="2" charset="-78"/>
              </a:rPr>
              <a:t>شریان رادیال</a:t>
            </a:r>
            <a:endParaRPr lang="fa-IR" altLang="en-US" sz="2800" dirty="0">
              <a:solidFill>
                <a:srgbClr val="C00000"/>
              </a:solidFill>
              <a:cs typeface="B Titr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0891" y="1595021"/>
            <a:ext cx="7892776" cy="4031873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1800" b="1" dirty="0" smtClean="0">
                <a:latin typeface="Book Antiqua" pitchFamily="18" charset="0"/>
                <a:cs typeface="B Titr" pitchFamily="2" charset="-78"/>
              </a:rPr>
              <a:t>شایع </a:t>
            </a:r>
            <a:r>
              <a:rPr lang="fa-IR" sz="1800" b="1" dirty="0">
                <a:latin typeface="Book Antiqua" pitchFamily="18" charset="0"/>
                <a:cs typeface="B Titr" pitchFamily="2" charset="-78"/>
              </a:rPr>
              <a:t>ترین محل برای گرفتن نمونه گازهای خون شریانی، </a:t>
            </a:r>
            <a:r>
              <a:rPr lang="fa-IR" sz="2000" b="1" dirty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شریان رادیال </a:t>
            </a:r>
            <a:r>
              <a:rPr lang="fa-IR" sz="1800" b="1" dirty="0">
                <a:latin typeface="Book Antiqua" pitchFamily="18" charset="0"/>
                <a:cs typeface="B Titr" pitchFamily="2" charset="-78"/>
              </a:rPr>
              <a:t>است زیرا:</a:t>
            </a:r>
          </a:p>
          <a:p>
            <a:pPr marL="342900" indent="-342900" algn="just" rtl="1" eaLnBrk="1" hangingPunct="1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fa-IR" sz="1800" b="1" dirty="0">
                <a:latin typeface="Book Antiqua" pitchFamily="18" charset="0"/>
                <a:cs typeface="B Titr" pitchFamily="2" charset="-78"/>
              </a:rPr>
              <a:t>دسترسی بهتر و سطحی بودن </a:t>
            </a:r>
          </a:p>
          <a:p>
            <a:pPr marL="342900" indent="-342900" algn="just" rtl="1" eaLnBrk="1" hangingPunct="1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fa-IR" sz="1800" b="1" dirty="0">
                <a:latin typeface="Book Antiqua" pitchFamily="18" charset="0"/>
                <a:cs typeface="B Titr" pitchFamily="2" charset="-78"/>
              </a:rPr>
              <a:t>گرفتن پوزیشن مناسب (حالت دادن بهتر به دست)</a:t>
            </a:r>
          </a:p>
          <a:p>
            <a:pPr marL="342900" indent="-342900" algn="just" rtl="1" eaLnBrk="1" hangingPunct="1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fa-IR" sz="1800" b="1" dirty="0">
                <a:latin typeface="Book Antiqua" pitchFamily="18" charset="0"/>
                <a:cs typeface="B Titr" pitchFamily="2" charset="-78"/>
              </a:rPr>
              <a:t>درد </a:t>
            </a:r>
            <a:r>
              <a:rPr lang="fa-IR" sz="1800" b="1" dirty="0" smtClean="0">
                <a:latin typeface="Book Antiqua" pitchFamily="18" charset="0"/>
                <a:cs typeface="B Titr" pitchFamily="2" charset="-78"/>
              </a:rPr>
              <a:t>کمتر؟</a:t>
            </a:r>
            <a:endParaRPr lang="fa-IR" sz="1800" b="1" dirty="0">
              <a:latin typeface="Book Antiqua" pitchFamily="18" charset="0"/>
              <a:cs typeface="B Titr" pitchFamily="2" charset="-78"/>
            </a:endParaRPr>
          </a:p>
          <a:p>
            <a:pPr marL="342900" indent="-342900" algn="just" rtl="1" eaLnBrk="1" hangingPunct="1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fa-IR" sz="1800" b="1" dirty="0">
                <a:latin typeface="Book Antiqua" pitchFamily="18" charset="0"/>
                <a:cs typeface="B Titr" pitchFamily="2" charset="-78"/>
              </a:rPr>
              <a:t>عدم مجاورت با وریدهای بزرگ</a:t>
            </a:r>
          </a:p>
          <a:p>
            <a:pPr marL="342900" indent="-342900" algn="just" rtl="1" eaLnBrk="1" hangingPunct="1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fa-IR" sz="1800" b="1" dirty="0">
                <a:latin typeface="Book Antiqua" pitchFamily="18" charset="0"/>
                <a:cs typeface="B Titr" pitchFamily="2" charset="-78"/>
              </a:rPr>
              <a:t>وجود کلترال های مشروب کننده از طریق شریان اولنار</a:t>
            </a:r>
          </a:p>
          <a:p>
            <a:pPr marL="342900" indent="-342900" algn="just" rtl="1" eaLnBrk="1" hangingPunct="1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fa-IR" sz="1800" b="1" dirty="0">
                <a:latin typeface="Book Antiqua" pitchFamily="18" charset="0"/>
                <a:cs typeface="B Titr" pitchFamily="2" charset="-78"/>
              </a:rPr>
              <a:t>راحتی بیشتر برای بیمار</a:t>
            </a:r>
          </a:p>
        </p:txBody>
      </p:sp>
      <p:pic>
        <p:nvPicPr>
          <p:cNvPr id="4" name="Picture 2" descr="radial art anat"/>
          <p:cNvPicPr>
            <a:picLocks noChangeAspect="1" noChangeArrowheads="1"/>
          </p:cNvPicPr>
          <p:nvPr/>
        </p:nvPicPr>
        <p:blipFill>
          <a:blip r:embed="rId2" cstate="print"/>
          <a:srcRect l="10714" r="7440" b="18020"/>
          <a:stretch>
            <a:fillRect/>
          </a:stretch>
        </p:blipFill>
        <p:spPr bwMode="auto">
          <a:xfrm>
            <a:off x="549491" y="3714753"/>
            <a:ext cx="2835539" cy="2569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ChangeArrowheads="1"/>
          </p:cNvSpPr>
          <p:nvPr/>
        </p:nvSpPr>
        <p:spPr bwMode="auto">
          <a:xfrm>
            <a:off x="4047034" y="836735"/>
            <a:ext cx="2100255" cy="108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2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fa-IR" altLang="en-US" sz="2585">
                <a:solidFill>
                  <a:srgbClr val="0000FF"/>
                </a:solidFill>
                <a:cs typeface="B Titr" panose="00000700000000000000" pitchFamily="2" charset="-78"/>
              </a:rPr>
              <a:t>اسيدوز تنفسي</a:t>
            </a:r>
          </a:p>
        </p:txBody>
      </p:sp>
      <p:sp>
        <p:nvSpPr>
          <p:cNvPr id="36867" name="TextBox 4"/>
          <p:cNvSpPr txBox="1">
            <a:spLocks noChangeArrowheads="1"/>
          </p:cNvSpPr>
          <p:nvPr/>
        </p:nvSpPr>
        <p:spPr bwMode="auto">
          <a:xfrm>
            <a:off x="600501" y="1923571"/>
            <a:ext cx="7838190" cy="4353115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rtl="1" eaLnBrk="1" hangingPunct="1">
              <a:lnSpc>
                <a:spcPct val="250000"/>
              </a:lnSpc>
              <a:defRPr/>
            </a:pPr>
            <a:r>
              <a:rPr lang="fa-IR" sz="2215" dirty="0">
                <a:solidFill>
                  <a:srgbClr val="C00000"/>
                </a:solidFill>
                <a:cs typeface="B Titr" pitchFamily="2" charset="-78"/>
              </a:rPr>
              <a:t>درمان</a:t>
            </a:r>
            <a:r>
              <a:rPr lang="fa-IR" sz="2215" dirty="0" smtClean="0">
                <a:solidFill>
                  <a:srgbClr val="C00000"/>
                </a:solidFill>
                <a:cs typeface="B Titr" pitchFamily="2" charset="-78"/>
              </a:rPr>
              <a:t>: بیماران تحت تهویه مکانیکی و غیر وابسته به تهویه مکانیکی</a:t>
            </a:r>
            <a:endParaRPr lang="fa-IR" sz="2215" dirty="0">
              <a:solidFill>
                <a:srgbClr val="C00000"/>
              </a:solidFill>
              <a:cs typeface="B Titr" pitchFamily="2" charset="-78"/>
            </a:endParaRPr>
          </a:p>
          <a:p>
            <a:pPr algn="r" rtl="1" eaLnBrk="1" hangingPunct="1">
              <a:lnSpc>
                <a:spcPct val="250000"/>
              </a:lnSpc>
              <a:buFont typeface="Wingdings" pitchFamily="2" charset="2"/>
              <a:buChar char="§"/>
              <a:defRPr/>
            </a:pPr>
            <a:r>
              <a:rPr lang="fa-IR" sz="2215" dirty="0">
                <a:cs typeface="B Titr" pitchFamily="2" charset="-78"/>
              </a:rPr>
              <a:t> درمان علت زمينه اي و ايجاد كننده</a:t>
            </a:r>
          </a:p>
          <a:p>
            <a:pPr algn="r" rtl="1" eaLnBrk="1" hangingPunct="1">
              <a:lnSpc>
                <a:spcPct val="250000"/>
              </a:lnSpc>
              <a:buFont typeface="Wingdings" pitchFamily="2" charset="2"/>
              <a:buChar char="§"/>
              <a:defRPr/>
            </a:pPr>
            <a:r>
              <a:rPr lang="fa-IR" sz="2215" dirty="0">
                <a:cs typeface="B Titr" pitchFamily="2" charset="-78"/>
              </a:rPr>
              <a:t> اصلاح تهويه ريوي (تجويز داروهاي برونكوديلاتور، فيزيوتراپي تنفسي، اصلاح پوزيشن بيمار، آموزش سرفه و تنفس موثر و ...)</a:t>
            </a:r>
          </a:p>
          <a:p>
            <a:pPr algn="r" rtl="1" eaLnBrk="1" hangingPunct="1">
              <a:lnSpc>
                <a:spcPct val="250000"/>
              </a:lnSpc>
              <a:buFont typeface="Wingdings" pitchFamily="2" charset="2"/>
              <a:buChar char="§"/>
              <a:defRPr/>
            </a:pPr>
            <a:r>
              <a:rPr lang="fa-IR" sz="2215" dirty="0">
                <a:cs typeface="B Titr" pitchFamily="2" charset="-78"/>
              </a:rPr>
              <a:t> در صورت نياز تهويه مصنوعي با تظيمات اصولي و مناسب</a:t>
            </a:r>
          </a:p>
        </p:txBody>
      </p:sp>
    </p:spTree>
    <p:extLst>
      <p:ext uri="{BB962C8B-B14F-4D97-AF65-F5344CB8AC3E}">
        <p14:creationId xmlns:p14="http://schemas.microsoft.com/office/powerpoint/2010/main" val="331510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"/>
          <p:cNvSpPr>
            <a:spLocks noChangeArrowheads="1"/>
          </p:cNvSpPr>
          <p:nvPr/>
        </p:nvSpPr>
        <p:spPr bwMode="auto">
          <a:xfrm>
            <a:off x="3231449" y="1002848"/>
            <a:ext cx="2451312" cy="12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2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fa-IR" altLang="en-US" sz="2954" dirty="0">
                <a:solidFill>
                  <a:srgbClr val="0000FF"/>
                </a:solidFill>
                <a:cs typeface="B Titr" panose="00000700000000000000" pitchFamily="2" charset="-78"/>
              </a:rPr>
              <a:t>آلكالوز تنفسي</a:t>
            </a:r>
          </a:p>
        </p:txBody>
      </p:sp>
      <p:sp>
        <p:nvSpPr>
          <p:cNvPr id="39939" name="TextBox 4"/>
          <p:cNvSpPr txBox="1">
            <a:spLocks noChangeArrowheads="1"/>
          </p:cNvSpPr>
          <p:nvPr/>
        </p:nvSpPr>
        <p:spPr bwMode="auto">
          <a:xfrm>
            <a:off x="706876" y="2238837"/>
            <a:ext cx="7500458" cy="3642985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rtl="1" eaLnBrk="1" hangingPunct="1">
              <a:lnSpc>
                <a:spcPct val="250000"/>
              </a:lnSpc>
              <a:defRPr/>
            </a:pPr>
            <a:r>
              <a:rPr lang="fa-IR" sz="1846" b="1" dirty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عوامل ايجاد كننده:</a:t>
            </a:r>
          </a:p>
          <a:p>
            <a:pPr algn="just" rtl="1" eaLnBrk="1" hangingPunct="1">
              <a:lnSpc>
                <a:spcPct val="250000"/>
              </a:lnSpc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 اضطراب، ترس، درد و .. (ايجاد هيپرونتيلاسيون)</a:t>
            </a:r>
          </a:p>
          <a:p>
            <a:pPr algn="just" rtl="1" eaLnBrk="1" hangingPunct="1">
              <a:lnSpc>
                <a:spcPct val="250000"/>
              </a:lnSpc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 تب </a:t>
            </a:r>
            <a:r>
              <a:rPr lang="fa-IR" sz="1846" b="1" dirty="0" smtClean="0">
                <a:latin typeface="Book Antiqua" pitchFamily="18" charset="0"/>
                <a:cs typeface="B Titr" pitchFamily="2" charset="-78"/>
              </a:rPr>
              <a:t>بالا</a:t>
            </a:r>
          </a:p>
          <a:p>
            <a:pPr algn="just" rtl="1" eaLnBrk="1" hangingPunct="1">
              <a:lnSpc>
                <a:spcPct val="250000"/>
              </a:lnSpc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fa-IR" sz="1846" b="1" dirty="0" smtClean="0">
                <a:latin typeface="Book Antiqua" pitchFamily="18" charset="0"/>
                <a:cs typeface="B Titr" pitchFamily="2" charset="-78"/>
              </a:rPr>
              <a:t>تهويه </a:t>
            </a:r>
            <a:r>
              <a:rPr lang="fa-IR" sz="1846" b="1" dirty="0">
                <a:latin typeface="Book Antiqua" pitchFamily="18" charset="0"/>
                <a:cs typeface="B Titr" pitchFamily="2" charset="-78"/>
              </a:rPr>
              <a:t>مصنوعي نامناسب (هيپرونتيلاسيون ناشي از تنظيمات نامناسب ونتيلاتور؛ حجم جاري و تعداد تنفس)</a:t>
            </a:r>
          </a:p>
        </p:txBody>
      </p:sp>
    </p:spTree>
    <p:extLst>
      <p:ext uri="{BB962C8B-B14F-4D97-AF65-F5344CB8AC3E}">
        <p14:creationId xmlns:p14="http://schemas.microsoft.com/office/powerpoint/2010/main" val="379550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3"/>
          <p:cNvSpPr>
            <a:spLocks noChangeArrowheads="1"/>
          </p:cNvSpPr>
          <p:nvPr/>
        </p:nvSpPr>
        <p:spPr bwMode="auto">
          <a:xfrm>
            <a:off x="3438934" y="718432"/>
            <a:ext cx="2162772" cy="108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2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fa-IR" altLang="en-US" sz="2585" dirty="0">
                <a:solidFill>
                  <a:srgbClr val="0000FF"/>
                </a:solidFill>
                <a:cs typeface="B Titr" panose="00000700000000000000" pitchFamily="2" charset="-78"/>
              </a:rPr>
              <a:t>آلكالوز تنفسي</a:t>
            </a:r>
          </a:p>
        </p:txBody>
      </p:sp>
      <p:sp>
        <p:nvSpPr>
          <p:cNvPr id="38915" name="TextBox 4"/>
          <p:cNvSpPr txBox="1">
            <a:spLocks noChangeArrowheads="1"/>
          </p:cNvSpPr>
          <p:nvPr/>
        </p:nvSpPr>
        <p:spPr bwMode="auto">
          <a:xfrm>
            <a:off x="0" y="1611111"/>
            <a:ext cx="8542801" cy="531889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rtl="1" eaLnBrk="1" hangingPunct="1">
              <a:lnSpc>
                <a:spcPct val="200000"/>
              </a:lnSpc>
              <a:buFont typeface="Wingdings" pitchFamily="2" charset="2"/>
              <a:buChar char="v"/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 </a:t>
            </a:r>
            <a:r>
              <a:rPr lang="fa-IR" sz="1846" b="1" dirty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يافته هاي آزمايشگاهي:</a:t>
            </a:r>
          </a:p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* افزايش </a:t>
            </a:r>
            <a:r>
              <a:rPr lang="en-US" sz="1846" b="1" dirty="0">
                <a:latin typeface="Book Antiqua" pitchFamily="18" charset="0"/>
                <a:cs typeface="B Titr" pitchFamily="2" charset="-78"/>
              </a:rPr>
              <a:t>PH</a:t>
            </a:r>
            <a:r>
              <a:rPr lang="fa-IR" sz="1846" b="1" dirty="0">
                <a:latin typeface="Book Antiqua" pitchFamily="18" charset="0"/>
                <a:cs typeface="B Titr" pitchFamily="2" charset="-78"/>
              </a:rPr>
              <a:t> و كاهش </a:t>
            </a:r>
            <a:r>
              <a:rPr lang="en-US" sz="1846" b="1" dirty="0">
                <a:latin typeface="Book Antiqua" pitchFamily="18" charset="0"/>
                <a:cs typeface="B Titr" pitchFamily="2" charset="-78"/>
              </a:rPr>
              <a:t>PCO2</a:t>
            </a:r>
            <a:endParaRPr lang="fa-IR" sz="1846" b="1" dirty="0">
              <a:latin typeface="Book Antiqua" pitchFamily="18" charset="0"/>
              <a:cs typeface="B Titr" pitchFamily="2" charset="-78"/>
            </a:endParaRPr>
          </a:p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1846" b="1" dirty="0">
                <a:solidFill>
                  <a:srgbClr val="0000FF"/>
                </a:solidFill>
                <a:latin typeface="Book Antiqua" pitchFamily="18" charset="0"/>
                <a:cs typeface="B Titr" pitchFamily="2" charset="-78"/>
              </a:rPr>
              <a:t>نكته: </a:t>
            </a:r>
            <a:r>
              <a:rPr lang="fa-IR" sz="1846" b="1" dirty="0">
                <a:latin typeface="Book Antiqua" pitchFamily="18" charset="0"/>
                <a:cs typeface="B Titr" pitchFamily="2" charset="-78"/>
              </a:rPr>
              <a:t>در اينجا تغييرات </a:t>
            </a:r>
            <a:r>
              <a:rPr lang="en-US" sz="1846" b="1" dirty="0">
                <a:latin typeface="Book Antiqua" pitchFamily="18" charset="0"/>
                <a:cs typeface="B Titr" pitchFamily="2" charset="-78"/>
              </a:rPr>
              <a:t>HCO3</a:t>
            </a:r>
            <a:r>
              <a:rPr lang="fa-IR" sz="1846" b="1" dirty="0">
                <a:latin typeface="Book Antiqua" pitchFamily="18" charset="0"/>
                <a:cs typeface="B Titr" pitchFamily="2" charset="-78"/>
              </a:rPr>
              <a:t> در جهت جبران مي باشد. (كاهش يافتن = در حال جبران)</a:t>
            </a:r>
          </a:p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* هيپوكالمي</a:t>
            </a:r>
          </a:p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* هيپوكلسمي ( علائم باليني شوستوك و تروسو ؟)</a:t>
            </a:r>
          </a:p>
          <a:p>
            <a:pPr algn="just" rtl="1" eaLnBrk="1" hangingPunct="1">
              <a:lnSpc>
                <a:spcPct val="200000"/>
              </a:lnSpc>
              <a:buFont typeface="Wingdings" pitchFamily="2" charset="2"/>
              <a:buChar char="v"/>
              <a:defRPr/>
            </a:pPr>
            <a:r>
              <a:rPr lang="fa-IR" sz="1846" b="1" dirty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يافته هاي باليني:</a:t>
            </a:r>
          </a:p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گيجي، سنكوب، تشنج، افزايش ضربان قلب، آريتمي، تهوع و استفراغ، تتاني، بي حسي، گز گز اندام ها، هيپر رفلكسي، تعريق، كرامپ هاي عضلاني</a:t>
            </a:r>
          </a:p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2215" b="1" dirty="0">
                <a:solidFill>
                  <a:srgbClr val="0000FF"/>
                </a:solidFill>
                <a:latin typeface="Book Antiqua" pitchFamily="18" charset="0"/>
                <a:cs typeface="B Titr" pitchFamily="2" charset="-78"/>
              </a:rPr>
              <a:t>نكته: </a:t>
            </a:r>
            <a:r>
              <a:rPr lang="fa-IR" sz="1846" b="1" dirty="0">
                <a:latin typeface="Book Antiqua" pitchFamily="18" charset="0"/>
                <a:cs typeface="B Titr" pitchFamily="2" charset="-78"/>
              </a:rPr>
              <a:t>بيشتر علائم وابسته به اختلالات الكتروليتي ناشي از آلكالوز مي باشد.</a:t>
            </a:r>
          </a:p>
        </p:txBody>
      </p:sp>
    </p:spTree>
    <p:extLst>
      <p:ext uri="{BB962C8B-B14F-4D97-AF65-F5344CB8AC3E}">
        <p14:creationId xmlns:p14="http://schemas.microsoft.com/office/powerpoint/2010/main" val="160616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/>
          <p:cNvSpPr>
            <a:spLocks noChangeArrowheads="1"/>
          </p:cNvSpPr>
          <p:nvPr/>
        </p:nvSpPr>
        <p:spPr bwMode="auto">
          <a:xfrm>
            <a:off x="3369492" y="725585"/>
            <a:ext cx="2162772" cy="108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2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fa-IR" altLang="en-US" sz="2585">
                <a:solidFill>
                  <a:srgbClr val="0000FF"/>
                </a:solidFill>
                <a:cs typeface="B Titr" panose="00000700000000000000" pitchFamily="2" charset="-78"/>
              </a:rPr>
              <a:t>آلكالوز تنفسي</a:t>
            </a:r>
          </a:p>
        </p:txBody>
      </p:sp>
      <p:sp>
        <p:nvSpPr>
          <p:cNvPr id="41987" name="TextBox 4"/>
          <p:cNvSpPr txBox="1">
            <a:spLocks noChangeArrowheads="1"/>
          </p:cNvSpPr>
          <p:nvPr/>
        </p:nvSpPr>
        <p:spPr bwMode="auto">
          <a:xfrm>
            <a:off x="316523" y="1633905"/>
            <a:ext cx="7913077" cy="4495461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rtl="1" eaLnBrk="1" hangingPunct="1">
              <a:lnSpc>
                <a:spcPct val="250000"/>
              </a:lnSpc>
              <a:defRPr/>
            </a:pPr>
            <a:r>
              <a:rPr lang="fa-IR" sz="2585" dirty="0">
                <a:solidFill>
                  <a:srgbClr val="C00000"/>
                </a:solidFill>
                <a:cs typeface="B Titr" pitchFamily="2" charset="-78"/>
              </a:rPr>
              <a:t>درمان</a:t>
            </a:r>
            <a:r>
              <a:rPr lang="fa-IR" sz="2585" dirty="0" smtClean="0">
                <a:solidFill>
                  <a:srgbClr val="C00000"/>
                </a:solidFill>
                <a:cs typeface="B Titr" pitchFamily="2" charset="-78"/>
              </a:rPr>
              <a:t>: بیماران وابسته به تهویه مکانیکی و غیر وابسته </a:t>
            </a:r>
            <a:endParaRPr lang="fa-IR" sz="2585" dirty="0">
              <a:solidFill>
                <a:srgbClr val="C00000"/>
              </a:solidFill>
              <a:cs typeface="B Titr" pitchFamily="2" charset="-78"/>
            </a:endParaRPr>
          </a:p>
          <a:p>
            <a:pPr algn="r" rtl="1" eaLnBrk="1" hangingPunct="1">
              <a:lnSpc>
                <a:spcPct val="250000"/>
              </a:lnSpc>
              <a:buFont typeface="Wingdings" pitchFamily="2" charset="2"/>
              <a:buChar char="§"/>
              <a:defRPr/>
            </a:pPr>
            <a:r>
              <a:rPr lang="fa-IR" sz="2215" dirty="0">
                <a:cs typeface="B Titr" pitchFamily="2" charset="-78"/>
              </a:rPr>
              <a:t> درمان علت زمينه اي و ايجاد كننده (به خصوص برطرف كردن هيپوكالمي)</a:t>
            </a:r>
          </a:p>
          <a:p>
            <a:pPr algn="r" rtl="1" eaLnBrk="1" hangingPunct="1">
              <a:lnSpc>
                <a:spcPct val="250000"/>
              </a:lnSpc>
              <a:buFont typeface="Wingdings" pitchFamily="2" charset="2"/>
              <a:buChar char="§"/>
              <a:defRPr/>
            </a:pPr>
            <a:r>
              <a:rPr lang="fa-IR" sz="2215" dirty="0">
                <a:cs typeface="B Titr" pitchFamily="2" charset="-78"/>
              </a:rPr>
              <a:t>استنشاق مجدد </a:t>
            </a:r>
            <a:r>
              <a:rPr lang="en-US" sz="1846" b="1" dirty="0">
                <a:latin typeface="Book Antiqua" pitchFamily="18" charset="0"/>
                <a:cs typeface="B Titr" pitchFamily="2" charset="-78"/>
              </a:rPr>
              <a:t>CO2</a:t>
            </a:r>
            <a:endParaRPr lang="fa-IR" sz="2215" dirty="0">
              <a:cs typeface="B Titr" pitchFamily="2" charset="-78"/>
            </a:endParaRPr>
          </a:p>
          <a:p>
            <a:pPr algn="r" rtl="1" eaLnBrk="1" hangingPunct="1">
              <a:lnSpc>
                <a:spcPct val="250000"/>
              </a:lnSpc>
              <a:buFont typeface="Wingdings" pitchFamily="2" charset="2"/>
              <a:buChar char="§"/>
              <a:defRPr/>
            </a:pPr>
            <a:r>
              <a:rPr lang="fa-IR" sz="2215" dirty="0">
                <a:cs typeface="B Titr" pitchFamily="2" charset="-78"/>
              </a:rPr>
              <a:t>تظيمات اصولي و مناسب دستگاه تهويه مكانيكي (توجه به علائم باليني در بيماران هوشيار و خروجي تهويه بيمار در ونتيلاتور)</a:t>
            </a:r>
          </a:p>
        </p:txBody>
      </p:sp>
    </p:spTree>
    <p:extLst>
      <p:ext uri="{BB962C8B-B14F-4D97-AF65-F5344CB8AC3E}">
        <p14:creationId xmlns:p14="http://schemas.microsoft.com/office/powerpoint/2010/main" val="24232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"/>
          <p:cNvSpPr>
            <a:spLocks noChangeArrowheads="1"/>
          </p:cNvSpPr>
          <p:nvPr/>
        </p:nvSpPr>
        <p:spPr bwMode="auto">
          <a:xfrm>
            <a:off x="3274730" y="695642"/>
            <a:ext cx="2408032" cy="108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2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fa-IR" altLang="en-US" sz="2585" dirty="0">
                <a:solidFill>
                  <a:srgbClr val="0000FF"/>
                </a:solidFill>
                <a:cs typeface="B Titr" panose="00000700000000000000" pitchFamily="2" charset="-78"/>
              </a:rPr>
              <a:t>اسيدوز متابوليك</a:t>
            </a:r>
          </a:p>
        </p:txBody>
      </p:sp>
      <p:sp>
        <p:nvSpPr>
          <p:cNvPr id="43011" name="TextBox 4"/>
          <p:cNvSpPr txBox="1">
            <a:spLocks noChangeArrowheads="1"/>
          </p:cNvSpPr>
          <p:nvPr/>
        </p:nvSpPr>
        <p:spPr bwMode="auto">
          <a:xfrm>
            <a:off x="456265" y="1606684"/>
            <a:ext cx="8044962" cy="4401205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rtl="1" eaLnBrk="1" hangingPunct="1">
              <a:lnSpc>
                <a:spcPct val="200000"/>
              </a:lnSpc>
              <a:buFont typeface="Wingdings" pitchFamily="2" charset="2"/>
              <a:buChar char="v"/>
              <a:defRPr/>
            </a:pPr>
            <a:r>
              <a:rPr lang="fa-IR" sz="2000" b="1" dirty="0">
                <a:latin typeface="Book Antiqua" pitchFamily="18" charset="0"/>
                <a:cs typeface="B Titr" pitchFamily="2" charset="-78"/>
              </a:rPr>
              <a:t> </a:t>
            </a:r>
            <a:r>
              <a:rPr lang="fa-IR" sz="2000" b="1" dirty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يافته هاي آزمايشگاهي:</a:t>
            </a:r>
          </a:p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2000" b="1" dirty="0">
                <a:latin typeface="Book Antiqua" pitchFamily="18" charset="0"/>
                <a:cs typeface="B Titr" pitchFamily="2" charset="-78"/>
              </a:rPr>
              <a:t>* كاهش </a:t>
            </a:r>
            <a:r>
              <a:rPr lang="en-US" sz="2000" b="1" dirty="0">
                <a:latin typeface="Book Antiqua" pitchFamily="18" charset="0"/>
                <a:cs typeface="B Titr" pitchFamily="2" charset="-78"/>
              </a:rPr>
              <a:t>PH</a:t>
            </a:r>
            <a:r>
              <a:rPr lang="fa-IR" sz="2000" b="1" dirty="0">
                <a:latin typeface="Book Antiqua" pitchFamily="18" charset="0"/>
                <a:cs typeface="B Titr" pitchFamily="2" charset="-78"/>
              </a:rPr>
              <a:t> و كاهش</a:t>
            </a:r>
            <a:r>
              <a:rPr lang="en-US" sz="2000" b="1" dirty="0">
                <a:latin typeface="Book Antiqua" pitchFamily="18" charset="0"/>
                <a:cs typeface="B Titr" pitchFamily="2" charset="-78"/>
              </a:rPr>
              <a:t>HCO3</a:t>
            </a:r>
            <a:endParaRPr lang="fa-IR" sz="2000" b="1" dirty="0">
              <a:latin typeface="Book Antiqua" pitchFamily="18" charset="0"/>
              <a:cs typeface="B Titr" pitchFamily="2" charset="-78"/>
            </a:endParaRPr>
          </a:p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2000" b="1" dirty="0">
                <a:solidFill>
                  <a:srgbClr val="0000FF"/>
                </a:solidFill>
                <a:latin typeface="Book Antiqua" pitchFamily="18" charset="0"/>
                <a:cs typeface="B Titr" pitchFamily="2" charset="-78"/>
              </a:rPr>
              <a:t>نكته: </a:t>
            </a:r>
            <a:r>
              <a:rPr lang="fa-IR" sz="2000" b="1" dirty="0">
                <a:latin typeface="Book Antiqua" pitchFamily="18" charset="0"/>
                <a:cs typeface="B Titr" pitchFamily="2" charset="-78"/>
              </a:rPr>
              <a:t>در اينجا تغييرات </a:t>
            </a:r>
            <a:r>
              <a:rPr lang="en-US" sz="2000" b="1" dirty="0">
                <a:latin typeface="Book Antiqua" pitchFamily="18" charset="0"/>
                <a:cs typeface="B Titr" pitchFamily="2" charset="-78"/>
              </a:rPr>
              <a:t>PCO2</a:t>
            </a:r>
            <a:r>
              <a:rPr lang="fa-IR" sz="2000" b="1" dirty="0">
                <a:latin typeface="Book Antiqua" pitchFamily="18" charset="0"/>
                <a:cs typeface="B Titr" pitchFamily="2" charset="-78"/>
              </a:rPr>
              <a:t> در جهت جبران مي باشد. (كاهش يافتن = در حال جبران)</a:t>
            </a:r>
          </a:p>
          <a:p>
            <a:pPr algn="just" rtl="1" eaLnBrk="1" hangingPunct="1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fa-IR" sz="2000" b="1" dirty="0">
                <a:latin typeface="Book Antiqua" pitchFamily="18" charset="0"/>
                <a:cs typeface="B Titr" pitchFamily="2" charset="-78"/>
              </a:rPr>
              <a:t>كاهش </a:t>
            </a:r>
            <a:r>
              <a:rPr lang="en-US" sz="2000" b="1" dirty="0">
                <a:latin typeface="Book Antiqua" pitchFamily="18" charset="0"/>
                <a:cs typeface="B Titr" pitchFamily="2" charset="-78"/>
              </a:rPr>
              <a:t>PH</a:t>
            </a:r>
            <a:r>
              <a:rPr lang="fa-IR" sz="2000" b="1" dirty="0">
                <a:latin typeface="Book Antiqua" pitchFamily="18" charset="0"/>
                <a:cs typeface="B Titr" pitchFamily="2" charset="-78"/>
              </a:rPr>
              <a:t> ادرار</a:t>
            </a:r>
          </a:p>
          <a:p>
            <a:pPr algn="just" rtl="1" eaLnBrk="1" hangingPunct="1">
              <a:lnSpc>
                <a:spcPct val="200000"/>
              </a:lnSpc>
              <a:buClr>
                <a:srgbClr val="0000FF"/>
              </a:buClr>
              <a:buFont typeface="Wingdings" pitchFamily="2" charset="2"/>
              <a:buChar char="v"/>
              <a:defRPr/>
            </a:pPr>
            <a:r>
              <a:rPr lang="fa-IR" sz="2000" b="1" dirty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يافته هاي باليني:</a:t>
            </a:r>
          </a:p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2000" b="1" dirty="0">
                <a:latin typeface="Book Antiqua" pitchFamily="18" charset="0"/>
                <a:cs typeface="B Titr" pitchFamily="2" charset="-78"/>
              </a:rPr>
              <a:t>سردرد، گيجي تا كماي عميق، افزايش ضربان قلب، افزايش تعداد تنفس</a:t>
            </a:r>
          </a:p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2000" b="1" dirty="0">
                <a:latin typeface="Book Antiqua" pitchFamily="18" charset="0"/>
                <a:cs typeface="B Titr" pitchFamily="2" charset="-78"/>
              </a:rPr>
              <a:t>نكته: علائم نرولوژيك در اسيدوز متابوليك نسبت به تنفسي خفيف تر </a:t>
            </a:r>
            <a:r>
              <a:rPr lang="fa-IR" sz="2000" b="1" dirty="0" smtClean="0">
                <a:latin typeface="Book Antiqua" pitchFamily="18" charset="0"/>
                <a:cs typeface="B Titr" pitchFamily="2" charset="-78"/>
              </a:rPr>
              <a:t>است</a:t>
            </a:r>
            <a:endParaRPr lang="fa-IR" sz="2000" b="1" dirty="0">
              <a:latin typeface="Book Antiqua" pitchFamily="18" charset="0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3122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ChangeArrowheads="1"/>
          </p:cNvSpPr>
          <p:nvPr/>
        </p:nvSpPr>
        <p:spPr bwMode="auto">
          <a:xfrm>
            <a:off x="3137842" y="675073"/>
            <a:ext cx="2731838" cy="12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2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fa-IR" altLang="en-US" sz="2954" dirty="0">
                <a:solidFill>
                  <a:srgbClr val="0000FF"/>
                </a:solidFill>
                <a:cs typeface="B Titr" panose="00000700000000000000" pitchFamily="2" charset="-78"/>
              </a:rPr>
              <a:t>اسيدوز متابوليك</a:t>
            </a:r>
          </a:p>
        </p:txBody>
      </p:sp>
      <p:sp>
        <p:nvSpPr>
          <p:cNvPr id="44035" name="TextBox 4"/>
          <p:cNvSpPr txBox="1">
            <a:spLocks noChangeArrowheads="1"/>
          </p:cNvSpPr>
          <p:nvPr/>
        </p:nvSpPr>
        <p:spPr bwMode="auto">
          <a:xfrm>
            <a:off x="283334" y="1794754"/>
            <a:ext cx="8724187" cy="4353115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rtl="1" eaLnBrk="1" hangingPunct="1">
              <a:lnSpc>
                <a:spcPct val="250000"/>
              </a:lnSpc>
              <a:defRPr/>
            </a:pPr>
            <a:r>
              <a:rPr lang="fa-IR" sz="1846" b="1" dirty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عوامل ايجاد كننده:</a:t>
            </a:r>
          </a:p>
          <a:p>
            <a:pPr algn="just" rtl="1" eaLnBrk="1" hangingPunct="1">
              <a:lnSpc>
                <a:spcPct val="250000"/>
              </a:lnSpc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 احتباس اسيد در بدن (مصرف زياد آسپرين، متانول (تبديل به اسيد </a:t>
            </a:r>
            <a:r>
              <a:rPr lang="fa-IR" sz="1846" b="1" dirty="0" smtClean="0">
                <a:latin typeface="Book Antiqua" pitchFamily="18" charset="0"/>
                <a:cs typeface="B Titr" pitchFamily="2" charset="-78"/>
              </a:rPr>
              <a:t>فرميك،اتیلن گلیکول،</a:t>
            </a:r>
          </a:p>
          <a:p>
            <a:pPr algn="just" rtl="1" eaLnBrk="1" hangingPunct="1">
              <a:lnSpc>
                <a:spcPct val="250000"/>
              </a:lnSpc>
              <a:buClr>
                <a:srgbClr val="C00000"/>
              </a:buClr>
              <a:defRPr/>
            </a:pPr>
            <a:r>
              <a:rPr lang="fa-IR" sz="1846" b="1" dirty="0" smtClean="0">
                <a:latin typeface="Book Antiqua" pitchFamily="18" charset="0"/>
                <a:cs typeface="B Titr" pitchFamily="2" charset="-78"/>
              </a:rPr>
              <a:t> </a:t>
            </a:r>
            <a:r>
              <a:rPr lang="fa-IR" sz="1846" b="1" dirty="0">
                <a:latin typeface="Book Antiqua" pitchFamily="18" charset="0"/>
                <a:cs typeface="B Titr" pitchFamily="2" charset="-78"/>
              </a:rPr>
              <a:t>كلريد آمونيوم(آزاد نمودن يون هيدروژن) و ...)</a:t>
            </a:r>
          </a:p>
          <a:p>
            <a:pPr algn="just" rtl="1" eaLnBrk="1" hangingPunct="1">
              <a:lnSpc>
                <a:spcPct val="250000"/>
              </a:lnSpc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 تجمع اسيد ناشي از اختلال در دفع (نارسايي كليه، شوك و ...)</a:t>
            </a:r>
          </a:p>
          <a:p>
            <a:pPr algn="just" rtl="1" eaLnBrk="1" hangingPunct="1">
              <a:lnSpc>
                <a:spcPct val="250000"/>
              </a:lnSpc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 تجمع اسيد ناشي از سوخت و ساز غير طبيعي (كتواسيدوز، گرسنگي و ...)</a:t>
            </a:r>
          </a:p>
          <a:p>
            <a:pPr algn="just" rtl="1" eaLnBrk="1" hangingPunct="1">
              <a:lnSpc>
                <a:spcPct val="250000"/>
              </a:lnSpc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 افزايش دفع بيكربنات (اسهال شديد، فيستول هاي معده – روده اي و </a:t>
            </a:r>
            <a:r>
              <a:rPr lang="fa-IR" sz="1846" b="1" dirty="0" smtClean="0">
                <a:latin typeface="Book Antiqua" pitchFamily="18" charset="0"/>
                <a:cs typeface="B Titr" pitchFamily="2" charset="-78"/>
              </a:rPr>
              <a:t>...)</a:t>
            </a:r>
            <a:endParaRPr lang="fa-IR" sz="1846" b="1" dirty="0">
              <a:latin typeface="Book Antiqua" pitchFamily="18" charset="0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9523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93882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KUSMAL</a:t>
            </a:r>
            <a:r>
              <a:rPr lang="fa-IR" dirty="0"/>
              <a:t/>
            </a:r>
            <a:br>
              <a:rPr lang="fa-IR" dirty="0"/>
            </a:b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2"/>
            <a:ext cx="8229600" cy="4953000"/>
          </a:xfrm>
        </p:spPr>
        <p:txBody>
          <a:bodyPr>
            <a:noAutofit/>
          </a:bodyPr>
          <a:lstStyle/>
          <a:p>
            <a:pPr algn="l" rtl="0">
              <a:lnSpc>
                <a:spcPct val="200000"/>
              </a:lnSpc>
            </a:pPr>
            <a:r>
              <a:rPr lang="en-US" sz="2800" b="1" dirty="0" smtClean="0"/>
              <a:t>Ketoacidosis</a:t>
            </a:r>
          </a:p>
          <a:p>
            <a:pPr algn="l" rtl="0">
              <a:lnSpc>
                <a:spcPct val="200000"/>
              </a:lnSpc>
            </a:pPr>
            <a:r>
              <a:rPr lang="en-US" sz="2800" b="1" dirty="0" smtClean="0"/>
              <a:t>Uremia         (HCO3)?   </a:t>
            </a:r>
          </a:p>
          <a:p>
            <a:pPr algn="l" rtl="0">
              <a:lnSpc>
                <a:spcPct val="200000"/>
              </a:lnSpc>
            </a:pPr>
            <a:r>
              <a:rPr lang="en-US" sz="2800" b="1" dirty="0" smtClean="0"/>
              <a:t>Sepsis</a:t>
            </a:r>
          </a:p>
          <a:p>
            <a:pPr algn="l" rtl="0">
              <a:lnSpc>
                <a:spcPct val="200000"/>
              </a:lnSpc>
            </a:pPr>
            <a:r>
              <a:rPr lang="en-US" sz="2800" b="1" dirty="0" smtClean="0"/>
              <a:t>Methanol</a:t>
            </a:r>
            <a:r>
              <a:rPr lang="fa-IR" sz="2800" b="1" dirty="0" smtClean="0"/>
              <a:t>  </a:t>
            </a:r>
            <a:r>
              <a:rPr lang="en-US" sz="2800" b="1" dirty="0" smtClean="0"/>
              <a:t> </a:t>
            </a:r>
          </a:p>
          <a:p>
            <a:pPr algn="l" rtl="0">
              <a:lnSpc>
                <a:spcPct val="200000"/>
              </a:lnSpc>
            </a:pPr>
            <a:r>
              <a:rPr lang="en-US" sz="2800" b="1" dirty="0" smtClean="0"/>
              <a:t>A.S.A</a:t>
            </a:r>
          </a:p>
          <a:p>
            <a:pPr algn="l" rtl="0">
              <a:lnSpc>
                <a:spcPct val="200000"/>
              </a:lnSpc>
            </a:pPr>
            <a:r>
              <a:rPr lang="en-US" sz="2800" b="1" dirty="0" smtClean="0"/>
              <a:t>Lactic acidosis</a:t>
            </a:r>
            <a:endParaRPr lang="fa-IR" sz="2800" b="1" dirty="0"/>
          </a:p>
        </p:txBody>
      </p:sp>
      <p:sp>
        <p:nvSpPr>
          <p:cNvPr id="4" name="Right Arrow 3"/>
          <p:cNvSpPr/>
          <p:nvPr/>
        </p:nvSpPr>
        <p:spPr>
          <a:xfrm>
            <a:off x="1764406" y="1854558"/>
            <a:ext cx="251781" cy="2517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00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ChangeArrowheads="1"/>
          </p:cNvSpPr>
          <p:nvPr/>
        </p:nvSpPr>
        <p:spPr bwMode="auto">
          <a:xfrm>
            <a:off x="868164" y="860399"/>
            <a:ext cx="7008650" cy="108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250000"/>
              </a:lnSpc>
              <a:buClr>
                <a:srgbClr val="C00000"/>
              </a:buClr>
            </a:pPr>
            <a:r>
              <a:rPr lang="fa-IR" altLang="en-US" sz="2585" b="1" dirty="0">
                <a:solidFill>
                  <a:srgbClr val="C00000"/>
                </a:solidFill>
                <a:latin typeface="Book Antiqua" panose="02040602050305030304" pitchFamily="18" charset="0"/>
                <a:cs typeface="B Titr" panose="00000700000000000000" pitchFamily="2" charset="-78"/>
              </a:rPr>
              <a:t>تاثیر اسیدوز متابولیک بر اختلال همو دینامیک </a:t>
            </a:r>
            <a:r>
              <a:rPr lang="en-US" altLang="en-US" sz="2585" b="1" dirty="0">
                <a:solidFill>
                  <a:srgbClr val="C00000"/>
                </a:solidFill>
                <a:latin typeface="Book Antiqua" panose="02040602050305030304" pitchFamily="18" charset="0"/>
                <a:cs typeface="B Titr" panose="00000700000000000000" pitchFamily="2" charset="-78"/>
              </a:rPr>
              <a:t>(PH&lt;7.10) </a:t>
            </a:r>
            <a:endParaRPr lang="fa-IR" altLang="en-US" sz="2585" b="1" dirty="0">
              <a:solidFill>
                <a:srgbClr val="C00000"/>
              </a:solidFill>
              <a:latin typeface="Book Antiqua" panose="02040602050305030304" pitchFamily="18" charset="0"/>
              <a:cs typeface="B Titr" panose="00000700000000000000" pitchFamily="2" charset="-78"/>
            </a:endParaRPr>
          </a:p>
        </p:txBody>
      </p:sp>
      <p:sp>
        <p:nvSpPr>
          <p:cNvPr id="47107" name="TextBox 4"/>
          <p:cNvSpPr txBox="1">
            <a:spLocks noChangeArrowheads="1"/>
          </p:cNvSpPr>
          <p:nvPr/>
        </p:nvSpPr>
        <p:spPr bwMode="auto">
          <a:xfrm>
            <a:off x="383101" y="2163040"/>
            <a:ext cx="8241323" cy="418268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316531" indent="-316531" algn="r" rtl="1" eaLnBrk="1" hangingPunct="1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fa-IR" sz="2215" b="1" dirty="0">
                <a:latin typeface="Book Antiqua" pitchFamily="18" charset="0"/>
                <a:cs typeface="B Titr" pitchFamily="2" charset="-78"/>
              </a:rPr>
              <a:t>کاهش قدرت انقباضی بطن چپ</a:t>
            </a:r>
          </a:p>
          <a:p>
            <a:pPr marL="316531" indent="-316531" algn="r" rtl="1" eaLnBrk="1" hangingPunct="1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fa-IR" sz="2215" b="1" dirty="0">
                <a:latin typeface="Book Antiqua" pitchFamily="18" charset="0"/>
                <a:cs typeface="B Titr" pitchFamily="2" charset="-78"/>
              </a:rPr>
              <a:t>آریتمی</a:t>
            </a:r>
          </a:p>
          <a:p>
            <a:pPr marL="316531" indent="-316531" algn="r" rtl="1" eaLnBrk="1" hangingPunct="1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fa-IR" sz="2215" b="1" dirty="0">
                <a:latin typeface="Book Antiqua" pitchFamily="18" charset="0"/>
                <a:cs typeface="B Titr" pitchFamily="2" charset="-78"/>
              </a:rPr>
              <a:t>انبساط شریانی و انقباض عروقی</a:t>
            </a:r>
          </a:p>
          <a:p>
            <a:pPr marL="316531" indent="-316531" algn="r" rtl="1" eaLnBrk="1" hangingPunct="1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fa-IR" sz="2215" b="1" dirty="0">
                <a:latin typeface="Book Antiqua" pitchFamily="18" charset="0"/>
                <a:cs typeface="B Titr" pitchFamily="2" charset="-78"/>
              </a:rPr>
              <a:t>اختلال در پاسخ دهی به تنگ کننده های عروق کاتکولامینی</a:t>
            </a:r>
          </a:p>
          <a:p>
            <a:pPr algn="r" rtl="1" eaLnBrk="1" hangingPunct="1">
              <a:lnSpc>
                <a:spcPct val="200000"/>
              </a:lnSpc>
              <a:defRPr/>
            </a:pPr>
            <a:r>
              <a:rPr lang="fa-IR" sz="2215" b="1" dirty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نکته؛ </a:t>
            </a:r>
            <a:r>
              <a:rPr lang="fa-IR" sz="2215" b="1" dirty="0">
                <a:solidFill>
                  <a:srgbClr val="003399"/>
                </a:solidFill>
                <a:latin typeface="Book Antiqua" pitchFamily="18" charset="0"/>
                <a:cs typeface="B Titr" pitchFamily="2" charset="-78"/>
              </a:rPr>
              <a:t>بنابراین بایستی به خاطر کاهش تاثیرات همودینامیک، اسیدوز متابولیک </a:t>
            </a:r>
            <a:r>
              <a:rPr lang="fa-IR" sz="2215" b="1" dirty="0" smtClean="0">
                <a:solidFill>
                  <a:srgbClr val="003399"/>
                </a:solidFill>
                <a:latin typeface="Book Antiqua" pitchFamily="18" charset="0"/>
                <a:cs typeface="B Titr" pitchFamily="2" charset="-78"/>
              </a:rPr>
              <a:t>را </a:t>
            </a:r>
            <a:r>
              <a:rPr lang="fa-IR" sz="2215" b="1" dirty="0">
                <a:solidFill>
                  <a:srgbClr val="003399"/>
                </a:solidFill>
                <a:latin typeface="Book Antiqua" pitchFamily="18" charset="0"/>
                <a:cs typeface="B Titr" pitchFamily="2" charset="-78"/>
              </a:rPr>
              <a:t>درمان نمود.</a:t>
            </a:r>
          </a:p>
        </p:txBody>
      </p:sp>
    </p:spTree>
    <p:extLst>
      <p:ext uri="{BB962C8B-B14F-4D97-AF65-F5344CB8AC3E}">
        <p14:creationId xmlns:p14="http://schemas.microsoft.com/office/powerpoint/2010/main" val="253175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3"/>
          <p:cNvSpPr>
            <a:spLocks noChangeArrowheads="1"/>
          </p:cNvSpPr>
          <p:nvPr/>
        </p:nvSpPr>
        <p:spPr bwMode="auto">
          <a:xfrm>
            <a:off x="6087717" y="724495"/>
            <a:ext cx="2124299" cy="12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250000"/>
              </a:lnSpc>
              <a:buClr>
                <a:srgbClr val="C00000"/>
              </a:buClr>
            </a:pPr>
            <a:r>
              <a:rPr lang="fa-IR" altLang="en-US" sz="2954" b="1" dirty="0">
                <a:solidFill>
                  <a:srgbClr val="C00000"/>
                </a:solidFill>
                <a:latin typeface="Book Antiqua" panose="02040602050305030304" pitchFamily="18" charset="0"/>
                <a:cs typeface="B Titr" panose="00000700000000000000" pitchFamily="2" charset="-78"/>
              </a:rPr>
              <a:t>اهداف درمانی</a:t>
            </a:r>
          </a:p>
        </p:txBody>
      </p:sp>
      <p:sp>
        <p:nvSpPr>
          <p:cNvPr id="47107" name="TextBox 4"/>
          <p:cNvSpPr txBox="1">
            <a:spLocks noChangeArrowheads="1"/>
          </p:cNvSpPr>
          <p:nvPr/>
        </p:nvSpPr>
        <p:spPr bwMode="auto">
          <a:xfrm>
            <a:off x="394189" y="1953358"/>
            <a:ext cx="8241323" cy="4012509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316531" indent="-316531" algn="r" rtl="1" eaLnBrk="1" hangingPunct="1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اصلاح اختلالات زمینه ای</a:t>
            </a:r>
          </a:p>
          <a:p>
            <a:pPr marL="316531" indent="-316531" algn="r" rtl="1" eaLnBrk="1" hangingPunct="1">
              <a:lnSpc>
                <a:spcPct val="200000"/>
              </a:lnSpc>
              <a:buFont typeface="Wingdings" pitchFamily="2" charset="2"/>
              <a:buChar char="ü"/>
              <a:defRPr/>
            </a:pPr>
            <a:r>
              <a:rPr lang="fa-IR" sz="1662" b="1" dirty="0">
                <a:solidFill>
                  <a:srgbClr val="003399"/>
                </a:solidFill>
                <a:latin typeface="Book Antiqua" pitchFamily="18" charset="0"/>
                <a:cs typeface="B Titr" pitchFamily="2" charset="-78"/>
              </a:rPr>
              <a:t>هیپوکسی بافتی باعث افزایش سطح تولید لاکتات همراه با کاهش پاک سازی آن توسط کبد، قلب و کلیه ها می شود</a:t>
            </a:r>
            <a:r>
              <a:rPr lang="fa-IR" sz="1846" b="1" dirty="0">
                <a:solidFill>
                  <a:srgbClr val="003399"/>
                </a:solidFill>
                <a:latin typeface="Book Antiqua" pitchFamily="18" charset="0"/>
                <a:cs typeface="B Titr" pitchFamily="2" charset="-78"/>
              </a:rPr>
              <a:t>.</a:t>
            </a:r>
          </a:p>
          <a:p>
            <a:pPr marL="316531" indent="-316531" algn="r" rtl="1" eaLnBrk="1" hangingPunct="1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ثبات وضعیت همودینامیک</a:t>
            </a:r>
          </a:p>
          <a:p>
            <a:pPr marL="316531" indent="-316531" algn="r" rtl="1" eaLnBrk="1" hangingPunct="1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حفظ </a:t>
            </a:r>
            <a:r>
              <a:rPr lang="en-US" sz="1846" b="1" dirty="0">
                <a:latin typeface="Book Antiqua" pitchFamily="18" charset="0"/>
                <a:cs typeface="B Titr" pitchFamily="2" charset="-78"/>
              </a:rPr>
              <a:t>PH</a:t>
            </a:r>
            <a:r>
              <a:rPr lang="fa-IR" sz="1846" b="1" dirty="0">
                <a:latin typeface="Book Antiqua" pitchFamily="18" charset="0"/>
                <a:cs typeface="B Titr" pitchFamily="2" charset="-78"/>
              </a:rPr>
              <a:t> در محدوده ایمن بالای 7/10 با شرایط همودینامیک پایدار</a:t>
            </a:r>
          </a:p>
          <a:p>
            <a:pPr marL="316531" indent="-316531" algn="r" rtl="1" eaLnBrk="1" hangingPunct="1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تزریق بیکربنات با هدف حفظ </a:t>
            </a:r>
            <a:r>
              <a:rPr lang="en-US" sz="1846" b="1" dirty="0">
                <a:latin typeface="Book Antiqua" pitchFamily="18" charset="0"/>
                <a:cs typeface="B Titr" pitchFamily="2" charset="-78"/>
              </a:rPr>
              <a:t>PH</a:t>
            </a:r>
            <a:r>
              <a:rPr lang="fa-IR" sz="1846" b="1" dirty="0">
                <a:latin typeface="Book Antiqua" pitchFamily="18" charset="0"/>
                <a:cs typeface="B Titr" pitchFamily="2" charset="-78"/>
              </a:rPr>
              <a:t> در محدوده نرمال و تثبیت وضعیت همودینامیک انجام می شود.</a:t>
            </a:r>
          </a:p>
        </p:txBody>
      </p:sp>
    </p:spTree>
    <p:extLst>
      <p:ext uri="{BB962C8B-B14F-4D97-AF65-F5344CB8AC3E}">
        <p14:creationId xmlns:p14="http://schemas.microsoft.com/office/powerpoint/2010/main" val="416553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ChangeArrowheads="1"/>
          </p:cNvSpPr>
          <p:nvPr/>
        </p:nvSpPr>
        <p:spPr bwMode="auto">
          <a:xfrm>
            <a:off x="3236099" y="624734"/>
            <a:ext cx="2408032" cy="108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2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fa-IR" altLang="en-US" sz="2585" dirty="0">
                <a:solidFill>
                  <a:srgbClr val="0000FF"/>
                </a:solidFill>
                <a:cs typeface="B Titr" panose="00000700000000000000" pitchFamily="2" charset="-78"/>
              </a:rPr>
              <a:t>اسيدوز متابوليك</a:t>
            </a:r>
          </a:p>
        </p:txBody>
      </p:sp>
      <p:sp>
        <p:nvSpPr>
          <p:cNvPr id="47107" name="TextBox 4"/>
          <p:cNvSpPr txBox="1">
            <a:spLocks noChangeArrowheads="1"/>
          </p:cNvSpPr>
          <p:nvPr/>
        </p:nvSpPr>
        <p:spPr bwMode="auto">
          <a:xfrm>
            <a:off x="483577" y="1711570"/>
            <a:ext cx="7913077" cy="418268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rtl="1" eaLnBrk="1" hangingPunct="1">
              <a:lnSpc>
                <a:spcPct val="200000"/>
              </a:lnSpc>
              <a:defRPr/>
            </a:pPr>
            <a:r>
              <a:rPr lang="fa-IR" sz="2215" b="1" dirty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درمان:</a:t>
            </a:r>
          </a:p>
          <a:p>
            <a:pPr algn="r" rtl="1" eaLnBrk="1" hangingPunct="1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fa-IR" sz="2215" b="1" dirty="0">
                <a:latin typeface="Book Antiqua" pitchFamily="18" charset="0"/>
                <a:cs typeface="B Titr" pitchFamily="2" charset="-78"/>
              </a:rPr>
              <a:t> درمان علت زمينه اي و ايجاد كننده</a:t>
            </a:r>
          </a:p>
          <a:p>
            <a:pPr algn="r" rtl="1" eaLnBrk="1" hangingPunct="1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fa-IR" sz="2215" b="1" dirty="0">
                <a:latin typeface="Book Antiqua" pitchFamily="18" charset="0"/>
                <a:cs typeface="B Titr" pitchFamily="2" charset="-78"/>
              </a:rPr>
              <a:t> جايگزيني مايعات (رينگر لاكتات)</a:t>
            </a:r>
          </a:p>
          <a:p>
            <a:pPr algn="r" rtl="1" eaLnBrk="1" hangingPunct="1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fa-IR" sz="2215" b="1" dirty="0">
                <a:latin typeface="Book Antiqua" pitchFamily="18" charset="0"/>
                <a:cs typeface="B Titr" pitchFamily="2" charset="-78"/>
              </a:rPr>
              <a:t> اصلاح الكتروليت ها</a:t>
            </a:r>
          </a:p>
          <a:p>
            <a:pPr algn="r" rtl="1" eaLnBrk="1" hangingPunct="1">
              <a:lnSpc>
                <a:spcPct val="200000"/>
              </a:lnSpc>
              <a:buFont typeface="Wingdings" pitchFamily="2" charset="2"/>
              <a:buChar char="§"/>
              <a:defRPr/>
            </a:pPr>
            <a:r>
              <a:rPr lang="fa-IR" sz="2215" b="1" dirty="0">
                <a:latin typeface="Book Antiqua" pitchFamily="18" charset="0"/>
                <a:cs typeface="B Titr" pitchFamily="2" charset="-78"/>
              </a:rPr>
              <a:t>تجويز بيكربنات سديم (1 ميلي اكي والان/كيلوگرم يا</a:t>
            </a:r>
          </a:p>
          <a:p>
            <a:pPr rtl="1" eaLnBrk="1" hangingPunct="1">
              <a:lnSpc>
                <a:spcPct val="200000"/>
              </a:lnSpc>
              <a:defRPr/>
            </a:pPr>
            <a:r>
              <a:rPr lang="en-US" sz="2215" b="1" dirty="0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W </a:t>
            </a:r>
            <a:r>
              <a:rPr lang="en-US" sz="2215" b="1" dirty="0">
                <a:solidFill>
                  <a:srgbClr val="C00000"/>
                </a:solidFill>
                <a:latin typeface="Book Antiqua" pitchFamily="18" charset="0"/>
                <a:cs typeface="B Titr" pitchFamily="2" charset="-78"/>
                <a:sym typeface="Wingdings 2" pitchFamily="18" charset="2"/>
              </a:rPr>
              <a:t>BE 0.3/2</a:t>
            </a:r>
            <a:endParaRPr lang="fa-IR" sz="2215" b="1" dirty="0">
              <a:solidFill>
                <a:srgbClr val="C00000"/>
              </a:solidFill>
              <a:latin typeface="Book Antiqua" pitchFamily="18" charset="0"/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4576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mmcts.oxfordjournals.org/content/2009/0907/mmcts.2008.003780/F2.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32038"/>
            <a:ext cx="9076592" cy="420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411834" y="1117101"/>
            <a:ext cx="54938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 eaLnBrk="1" hangingPunct="1"/>
            <a:r>
              <a:rPr lang="en-US" altLang="en-US" sz="3200" b="1" dirty="0">
                <a:solidFill>
                  <a:srgbClr val="C00000"/>
                </a:solidFill>
                <a:latin typeface="Book Antiqua" pitchFamily="18" charset="0"/>
              </a:rPr>
              <a:t>Anatomy of the radial artery</a:t>
            </a:r>
            <a:endParaRPr lang="fa-IR" altLang="en-US" sz="32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3"/>
          <p:cNvSpPr>
            <a:spLocks noChangeArrowheads="1"/>
          </p:cNvSpPr>
          <p:nvPr/>
        </p:nvSpPr>
        <p:spPr bwMode="auto">
          <a:xfrm>
            <a:off x="3680180" y="686225"/>
            <a:ext cx="4532010" cy="1370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250000"/>
              </a:lnSpc>
              <a:buClr>
                <a:srgbClr val="C00000"/>
              </a:buClr>
            </a:pPr>
            <a:r>
              <a:rPr lang="fa-IR" altLang="en-US" sz="3323" b="1" dirty="0">
                <a:solidFill>
                  <a:srgbClr val="C00000"/>
                </a:solidFill>
                <a:latin typeface="Book Antiqua" panose="02040602050305030304" pitchFamily="18" charset="0"/>
                <a:cs typeface="B Titr" panose="00000700000000000000" pitchFamily="2" charset="-78"/>
              </a:rPr>
              <a:t>مضرات بالقوه تزریق بیکربنات</a:t>
            </a:r>
          </a:p>
        </p:txBody>
      </p:sp>
      <p:sp>
        <p:nvSpPr>
          <p:cNvPr id="47107" name="TextBox 4"/>
          <p:cNvSpPr txBox="1">
            <a:spLocks noChangeArrowheads="1"/>
          </p:cNvSpPr>
          <p:nvPr/>
        </p:nvSpPr>
        <p:spPr bwMode="auto">
          <a:xfrm>
            <a:off x="583224" y="2056985"/>
            <a:ext cx="7910146" cy="453201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422041" indent="-422041">
              <a:lnSpc>
                <a:spcPct val="200000"/>
              </a:lnSpc>
              <a:spcAft>
                <a:spcPts val="923"/>
              </a:spcAft>
              <a:buSzPts val="1000"/>
              <a:buFont typeface="Wingdings" pitchFamily="2" charset="2"/>
              <a:buChar char="Ø"/>
              <a:tabLst>
                <a:tab pos="422041" algn="l"/>
              </a:tabLst>
              <a:defRPr/>
            </a:pPr>
            <a:r>
              <a:rPr lang="en-US" sz="2585" b="1" dirty="0">
                <a:latin typeface="Book Antiqua" pitchFamily="18" charset="0"/>
                <a:ea typeface="Times New Roman"/>
                <a:cs typeface="Arial"/>
              </a:rPr>
              <a:t>Increased arterial and tissue capillary PCO2 </a:t>
            </a:r>
            <a:endParaRPr lang="en-US" sz="2215" b="1" dirty="0">
              <a:latin typeface="Book Antiqua" pitchFamily="18" charset="0"/>
              <a:ea typeface="Calibri"/>
              <a:cs typeface="Arial"/>
            </a:endParaRPr>
          </a:p>
          <a:p>
            <a:pPr marL="422041" indent="-422041">
              <a:lnSpc>
                <a:spcPct val="200000"/>
              </a:lnSpc>
              <a:spcAft>
                <a:spcPts val="923"/>
              </a:spcAft>
              <a:buSzPts val="1000"/>
              <a:buFont typeface="Wingdings" pitchFamily="2" charset="2"/>
              <a:buChar char="Ø"/>
              <a:tabLst>
                <a:tab pos="422041" algn="l"/>
              </a:tabLst>
              <a:defRPr/>
            </a:pPr>
            <a:r>
              <a:rPr lang="en-US" sz="2585" b="1" dirty="0">
                <a:latin typeface="Book Antiqua" pitchFamily="18" charset="0"/>
                <a:ea typeface="Times New Roman"/>
                <a:cs typeface="Arial"/>
              </a:rPr>
              <a:t>Acceleration of lactate generation </a:t>
            </a:r>
            <a:endParaRPr lang="en-US" sz="2215" b="1" dirty="0">
              <a:latin typeface="Book Antiqua" pitchFamily="18" charset="0"/>
              <a:ea typeface="Calibri"/>
              <a:cs typeface="Arial"/>
            </a:endParaRPr>
          </a:p>
          <a:p>
            <a:pPr marL="422041" indent="-422041">
              <a:lnSpc>
                <a:spcPct val="200000"/>
              </a:lnSpc>
              <a:spcAft>
                <a:spcPts val="923"/>
              </a:spcAft>
              <a:buSzPts val="1000"/>
              <a:buFont typeface="Wingdings" pitchFamily="2" charset="2"/>
              <a:buChar char="Ø"/>
              <a:tabLst>
                <a:tab pos="422041" algn="l"/>
              </a:tabLst>
              <a:defRPr/>
            </a:pPr>
            <a:r>
              <a:rPr lang="en-US" sz="2585" b="1" dirty="0">
                <a:latin typeface="Book Antiqua" pitchFamily="18" charset="0"/>
                <a:ea typeface="Times New Roman"/>
                <a:cs typeface="Arial"/>
              </a:rPr>
              <a:t>Reduced ionized calcium </a:t>
            </a:r>
            <a:endParaRPr lang="en-US" sz="2215" b="1" dirty="0">
              <a:latin typeface="Book Antiqua" pitchFamily="18" charset="0"/>
              <a:ea typeface="Calibri"/>
              <a:cs typeface="Arial"/>
            </a:endParaRPr>
          </a:p>
          <a:p>
            <a:pPr marL="422041" indent="-422041">
              <a:lnSpc>
                <a:spcPct val="200000"/>
              </a:lnSpc>
              <a:spcAft>
                <a:spcPts val="923"/>
              </a:spcAft>
              <a:buSzPts val="1000"/>
              <a:buFont typeface="Wingdings" pitchFamily="2" charset="2"/>
              <a:buChar char="Ø"/>
              <a:tabLst>
                <a:tab pos="422041" algn="l"/>
              </a:tabLst>
              <a:defRPr/>
            </a:pPr>
            <a:r>
              <a:rPr lang="en-US" sz="2585" b="1" dirty="0">
                <a:latin typeface="Book Antiqua" pitchFamily="18" charset="0"/>
                <a:ea typeface="Times New Roman"/>
                <a:cs typeface="Arial"/>
              </a:rPr>
              <a:t>Hypernatremia </a:t>
            </a:r>
            <a:endParaRPr lang="en-US" sz="2215" b="1" dirty="0">
              <a:latin typeface="Book Antiqua" pitchFamily="18" charset="0"/>
              <a:ea typeface="Calibri"/>
              <a:cs typeface="Arial"/>
            </a:endParaRPr>
          </a:p>
          <a:p>
            <a:pPr marL="422041" indent="-422041">
              <a:lnSpc>
                <a:spcPct val="200000"/>
              </a:lnSpc>
              <a:spcAft>
                <a:spcPts val="923"/>
              </a:spcAft>
              <a:buSzPts val="1000"/>
              <a:buFont typeface="Wingdings" pitchFamily="2" charset="2"/>
              <a:buChar char="Ø"/>
              <a:tabLst>
                <a:tab pos="422041" algn="l"/>
              </a:tabLst>
              <a:defRPr/>
            </a:pPr>
            <a:r>
              <a:rPr lang="en-US" sz="2585" b="1" dirty="0">
                <a:latin typeface="Book Antiqua" pitchFamily="18" charset="0"/>
                <a:ea typeface="Times New Roman"/>
                <a:cs typeface="Arial"/>
              </a:rPr>
              <a:t>Extracellular fluid (ECF) volume expansion </a:t>
            </a:r>
            <a:endParaRPr lang="en-US" sz="2215" b="1" dirty="0">
              <a:latin typeface="Book Antiqua" pitchFamily="18" charset="0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891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Box 3"/>
          <p:cNvSpPr txBox="1">
            <a:spLocks noChangeArrowheads="1"/>
          </p:cNvSpPr>
          <p:nvPr/>
        </p:nvSpPr>
        <p:spPr bwMode="auto">
          <a:xfrm>
            <a:off x="548142" y="145680"/>
            <a:ext cx="8110903" cy="774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/>
            <a:r>
              <a:rPr lang="fa-IR" altLang="en-US" sz="2215" b="1" dirty="0">
                <a:solidFill>
                  <a:srgbClr val="C00000"/>
                </a:solidFill>
                <a:latin typeface="Book Antiqua" panose="02040602050305030304" pitchFamily="18" charset="0"/>
                <a:cs typeface="B Titr" panose="00000700000000000000" pitchFamily="2" charset="-78"/>
              </a:rPr>
              <a:t>آنيون گپ </a:t>
            </a:r>
            <a:r>
              <a:rPr lang="en-US" altLang="en-US" sz="2215" b="1" dirty="0">
                <a:solidFill>
                  <a:srgbClr val="C00000"/>
                </a:solidFill>
                <a:latin typeface="Book Antiqua" panose="02040602050305030304" pitchFamily="18" charset="0"/>
                <a:cs typeface="B Titr" panose="00000700000000000000" pitchFamily="2" charset="-78"/>
              </a:rPr>
              <a:t>Anion Gap</a:t>
            </a:r>
            <a:endParaRPr lang="fa-IR" altLang="en-US" sz="2215" b="1" dirty="0">
              <a:solidFill>
                <a:srgbClr val="C00000"/>
              </a:solidFill>
              <a:latin typeface="Book Antiqua" panose="02040602050305030304" pitchFamily="18" charset="0"/>
              <a:cs typeface="B Titr" panose="00000700000000000000" pitchFamily="2" charset="-78"/>
            </a:endParaRPr>
          </a:p>
          <a:p>
            <a:pPr algn="ctr" rtl="1" eaLnBrk="1" hangingPunct="1"/>
            <a:r>
              <a:rPr lang="en-US" altLang="en-US" sz="2215" b="1" dirty="0">
                <a:solidFill>
                  <a:srgbClr val="C00000"/>
                </a:solidFill>
                <a:latin typeface="Book Antiqua" panose="02040602050305030304" pitchFamily="18" charset="0"/>
                <a:cs typeface="B Titr" panose="00000700000000000000" pitchFamily="2" charset="-78"/>
              </a:rPr>
              <a:t> </a:t>
            </a:r>
            <a:r>
              <a:rPr lang="fa-IR" altLang="en-US" sz="2215" b="1" dirty="0">
                <a:solidFill>
                  <a:srgbClr val="C00000"/>
                </a:solidFill>
                <a:latin typeface="Book Antiqua" panose="02040602050305030304" pitchFamily="18" charset="0"/>
                <a:cs typeface="B Titr" panose="00000700000000000000" pitchFamily="2" charset="-78"/>
              </a:rPr>
              <a:t>( </a:t>
            </a:r>
            <a:r>
              <a:rPr lang="fa-IR" altLang="en-US" sz="2215" b="1" dirty="0">
                <a:solidFill>
                  <a:srgbClr val="0000FF"/>
                </a:solidFill>
                <a:latin typeface="Book Antiqua" panose="02040602050305030304" pitchFamily="18" charset="0"/>
                <a:cs typeface="B Titr" panose="00000700000000000000" pitchFamily="2" charset="-78"/>
              </a:rPr>
              <a:t>نشان دهنده آنیون های اندازه گیری نشده در مایع خارج سلولی</a:t>
            </a:r>
            <a:r>
              <a:rPr lang="fa-IR" altLang="en-US" sz="2215" b="1" dirty="0">
                <a:solidFill>
                  <a:srgbClr val="C00000"/>
                </a:solidFill>
                <a:latin typeface="Book Antiqua" panose="02040602050305030304" pitchFamily="18" charset="0"/>
                <a:cs typeface="B Titr" panose="00000700000000000000" pitchFamily="2" charset="-78"/>
              </a:rPr>
              <a:t>)</a:t>
            </a:r>
          </a:p>
        </p:txBody>
      </p:sp>
      <p:sp>
        <p:nvSpPr>
          <p:cNvPr id="35843" name="TextBox 4"/>
          <p:cNvSpPr txBox="1">
            <a:spLocks noChangeArrowheads="1"/>
          </p:cNvSpPr>
          <p:nvPr/>
        </p:nvSpPr>
        <p:spPr bwMode="auto">
          <a:xfrm>
            <a:off x="647054" y="1201727"/>
            <a:ext cx="7913077" cy="475078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1846" b="1" dirty="0" smtClean="0">
                <a:latin typeface="Book Antiqua" pitchFamily="18" charset="0"/>
                <a:cs typeface="B Titr" pitchFamily="2" charset="-78"/>
              </a:rPr>
              <a:t>کتواسیدوز –اسیدلاکتیک-نارسایی کلیوی- سموم</a:t>
            </a:r>
          </a:p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1846" b="1" dirty="0" smtClean="0">
                <a:latin typeface="Book Antiqua" pitchFamily="18" charset="0"/>
                <a:cs typeface="B Titr" pitchFamily="2" charset="-78"/>
              </a:rPr>
              <a:t>* </a:t>
            </a:r>
            <a:r>
              <a:rPr lang="fa-IR" sz="1846" b="1" dirty="0">
                <a:latin typeface="Book Antiqua" pitchFamily="18" charset="0"/>
                <a:cs typeface="B Titr" pitchFamily="2" charset="-78"/>
              </a:rPr>
              <a:t>روشي جهت افتراق علت اسيدوز متابوليك: براي اينكه بدانيم علت اسيدوز متابوليك تجمع اسيدهاي غير فرار (اسيد لاكتيك) است يا از دست دادن خالص بيكربنات</a:t>
            </a:r>
          </a:p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* اختلاف بين يون سديم و مجموع يون بيكربنات و کلر</a:t>
            </a:r>
            <a:endParaRPr lang="en-US" sz="1846" b="1" dirty="0">
              <a:latin typeface="Book Antiqua" pitchFamily="18" charset="0"/>
              <a:cs typeface="B Titr" pitchFamily="2" charset="-78"/>
            </a:endParaRPr>
          </a:p>
          <a:p>
            <a:pPr algn="ctr" eaLnBrk="1" hangingPunct="1">
              <a:lnSpc>
                <a:spcPct val="200000"/>
              </a:lnSpc>
              <a:defRPr/>
            </a:pPr>
            <a:r>
              <a:rPr lang="en-US" sz="2215" b="1" dirty="0">
                <a:latin typeface="Book Antiqua" pitchFamily="18" charset="0"/>
                <a:cs typeface="B Titr" pitchFamily="2" charset="-78"/>
              </a:rPr>
              <a:t>AG = Na – (HCO3+ </a:t>
            </a:r>
            <a:r>
              <a:rPr lang="en-US" sz="2215" b="1" dirty="0" err="1">
                <a:latin typeface="Book Antiqua" pitchFamily="18" charset="0"/>
                <a:cs typeface="B Titr" pitchFamily="2" charset="-78"/>
              </a:rPr>
              <a:t>Cl</a:t>
            </a:r>
            <a:r>
              <a:rPr lang="en-US" sz="2215" b="1" dirty="0">
                <a:latin typeface="Book Antiqua" pitchFamily="18" charset="0"/>
                <a:cs typeface="B Titr" pitchFamily="2" charset="-78"/>
              </a:rPr>
              <a:t>)</a:t>
            </a:r>
          </a:p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* ميزان طبيعي بين 10 تا 14 ميلي اكي والان/ليتر مي باشد.</a:t>
            </a:r>
          </a:p>
          <a:p>
            <a:pPr algn="just" rtl="1" eaLnBrk="1" hangingPunct="1">
              <a:lnSpc>
                <a:spcPct val="200000"/>
              </a:lnSpc>
              <a:defRPr/>
            </a:pPr>
            <a:r>
              <a:rPr lang="fa-IR" sz="1846" b="1" dirty="0">
                <a:latin typeface="Book Antiqua" pitchFamily="18" charset="0"/>
                <a:cs typeface="B Titr" pitchFamily="2" charset="-78"/>
              </a:rPr>
              <a:t>افزايش آن به خاطر تجمع اسيد لاكتيك (كتواسيدوز ديابتيك، اورمي، مسموميت با آسپرين و ...) و كاهش آن از دست دادن بيكربنات و يا كاهش </a:t>
            </a:r>
            <a:r>
              <a:rPr lang="en-US" sz="1846" b="1" dirty="0" err="1">
                <a:latin typeface="Book Antiqua" pitchFamily="18" charset="0"/>
                <a:cs typeface="B Titr" pitchFamily="2" charset="-78"/>
              </a:rPr>
              <a:t>HCl</a:t>
            </a:r>
            <a:r>
              <a:rPr lang="fa-IR" sz="1846" b="1" dirty="0">
                <a:latin typeface="Book Antiqua" pitchFamily="18" charset="0"/>
                <a:cs typeface="B Titr" pitchFamily="2" charset="-78"/>
              </a:rPr>
              <a:t> مي باشد.</a:t>
            </a:r>
          </a:p>
        </p:txBody>
      </p:sp>
    </p:spTree>
    <p:extLst>
      <p:ext uri="{BB962C8B-B14F-4D97-AF65-F5344CB8AC3E}">
        <p14:creationId xmlns:p14="http://schemas.microsoft.com/office/powerpoint/2010/main" val="198207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048519" y="772733"/>
            <a:ext cx="30824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3200" b="1" dirty="0" smtClean="0">
                <a:cs typeface="B Titr" panose="00000700000000000000" pitchFamily="2" charset="-78"/>
              </a:rPr>
              <a:t>آلکالوز متابولیک</a:t>
            </a:r>
            <a:endParaRPr lang="en-US" sz="3200" b="1" dirty="0">
              <a:cs typeface="B Titr" panose="00000700000000000000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93183" y="1906073"/>
            <a:ext cx="8796271" cy="430798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r" rtl="1">
              <a:buFont typeface="+mj-lt"/>
              <a:buAutoNum type="alphaUcPeriod"/>
            </a:pPr>
            <a:r>
              <a:rPr lang="fa-IR" sz="2400" b="1" dirty="0" smtClean="0">
                <a:cs typeface="B Nazanin" panose="00000400000000000000" pitchFamily="2" charset="-78"/>
              </a:rPr>
              <a:t>هایپوولمی</a:t>
            </a:r>
          </a:p>
          <a:p>
            <a:pPr marL="342900" indent="-342900" algn="r" rtl="1">
              <a:buFont typeface="+mj-lt"/>
              <a:buAutoNum type="alphaUcPeriod"/>
            </a:pPr>
            <a:endParaRPr lang="fa-IR" sz="2400" b="1" dirty="0">
              <a:cs typeface="B Nazanin" panose="00000400000000000000" pitchFamily="2" charset="-78"/>
            </a:endParaRPr>
          </a:p>
          <a:p>
            <a:pPr marL="342900" indent="-342900" algn="r" rtl="1">
              <a:buFont typeface="+mj-lt"/>
              <a:buAutoNum type="alphaUcPeriod"/>
            </a:pPr>
            <a:r>
              <a:rPr lang="fa-IR" sz="2400" b="1" dirty="0" smtClean="0">
                <a:cs typeface="B Nazanin" panose="00000400000000000000" pitchFamily="2" charset="-78"/>
              </a:rPr>
              <a:t>هیپرآلدسترونیسم(آلدسترونیسم اولیه یا کوشینگ)</a:t>
            </a:r>
          </a:p>
          <a:p>
            <a:pPr marL="342900" indent="-342900" algn="r" rtl="1">
              <a:buFont typeface="+mj-lt"/>
              <a:buAutoNum type="alphaUcPeriod"/>
            </a:pPr>
            <a:endParaRPr lang="fa-IR" sz="2400" b="1" dirty="0">
              <a:cs typeface="B Nazanin" panose="00000400000000000000" pitchFamily="2" charset="-78"/>
            </a:endParaRPr>
          </a:p>
          <a:p>
            <a:pPr marL="342900" indent="-342900" algn="r" rtl="1">
              <a:buFont typeface="+mj-lt"/>
              <a:buAutoNum type="alphaUcPeriod"/>
            </a:pPr>
            <a:r>
              <a:rPr lang="fa-IR" sz="2400" b="1" dirty="0" smtClean="0">
                <a:cs typeface="B Nazanin" panose="00000400000000000000" pitchFamily="2" charset="-78"/>
              </a:rPr>
              <a:t>تزریق خون با حجم بالا</a:t>
            </a:r>
          </a:p>
          <a:p>
            <a:pPr marL="342900" indent="-342900" algn="r" rtl="1">
              <a:buFont typeface="+mj-lt"/>
              <a:buAutoNum type="alphaUcPeriod"/>
            </a:pPr>
            <a:endParaRPr lang="fa-IR" sz="2400" b="1" dirty="0">
              <a:cs typeface="B Nazanin" panose="00000400000000000000" pitchFamily="2" charset="-78"/>
            </a:endParaRPr>
          </a:p>
          <a:p>
            <a:pPr marL="342900" indent="-342900" algn="r" rtl="1">
              <a:buFont typeface="+mj-lt"/>
              <a:buAutoNum type="alphaUcPeriod"/>
            </a:pPr>
            <a:endParaRPr lang="fa-IR" sz="2400" b="1" dirty="0" smtClean="0">
              <a:cs typeface="B Nazanin" panose="00000400000000000000" pitchFamily="2" charset="-78"/>
            </a:endParaRPr>
          </a:p>
          <a:p>
            <a:pPr algn="r" rtl="1"/>
            <a:r>
              <a:rPr lang="fa-IR" sz="2400" b="1" dirty="0" smtClean="0">
                <a:cs typeface="B Nazanin" panose="00000400000000000000" pitchFamily="2" charset="-78"/>
              </a:rPr>
              <a:t>علایم : بیشتر مربوط به اختلالات الکترولیتی </a:t>
            </a:r>
            <a:endParaRPr lang="en-US" sz="2400" b="1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980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3"/>
          <p:cNvSpPr>
            <a:spLocks noChangeArrowheads="1"/>
          </p:cNvSpPr>
          <p:nvPr/>
        </p:nvSpPr>
        <p:spPr bwMode="auto">
          <a:xfrm>
            <a:off x="3200488" y="842488"/>
            <a:ext cx="2470549" cy="108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lnSpc>
                <a:spcPct val="250000"/>
              </a:lnSpc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fa-IR" altLang="en-US" sz="2585" dirty="0">
                <a:solidFill>
                  <a:srgbClr val="0000FF"/>
                </a:solidFill>
                <a:cs typeface="B Titr" panose="00000700000000000000" pitchFamily="2" charset="-78"/>
              </a:rPr>
              <a:t>آلكالوز متابولیک</a:t>
            </a:r>
          </a:p>
        </p:txBody>
      </p:sp>
      <p:sp>
        <p:nvSpPr>
          <p:cNvPr id="48131" name="TextBox 4"/>
          <p:cNvSpPr txBox="1">
            <a:spLocks noChangeArrowheads="1"/>
          </p:cNvSpPr>
          <p:nvPr/>
        </p:nvSpPr>
        <p:spPr bwMode="auto">
          <a:xfrm>
            <a:off x="479225" y="1779879"/>
            <a:ext cx="7913077" cy="4211794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rtl="1" eaLnBrk="1" hangingPunct="1">
              <a:lnSpc>
                <a:spcPct val="200000"/>
              </a:lnSpc>
              <a:buClr>
                <a:srgbClr val="0000FF"/>
              </a:buClr>
              <a:defRPr/>
            </a:pPr>
            <a:r>
              <a:rPr lang="fa-IR" sz="1846" dirty="0">
                <a:solidFill>
                  <a:srgbClr val="C00000"/>
                </a:solidFill>
                <a:cs typeface="B Titr" pitchFamily="2" charset="-78"/>
              </a:rPr>
              <a:t>درمان:</a:t>
            </a:r>
          </a:p>
          <a:p>
            <a:pPr algn="r" rtl="1" eaLnBrk="1" hangingPunct="1">
              <a:lnSpc>
                <a:spcPct val="200000"/>
              </a:lnSpc>
              <a:buClr>
                <a:srgbClr val="0000FF"/>
              </a:buClr>
              <a:buFont typeface="Wingdings" pitchFamily="2" charset="2"/>
              <a:buChar char="§"/>
              <a:defRPr/>
            </a:pPr>
            <a:r>
              <a:rPr lang="fa-IR" sz="1846" dirty="0">
                <a:cs typeface="B Titr" pitchFamily="2" charset="-78"/>
              </a:rPr>
              <a:t> درمان علت زمينه اي و ايجاد كننده (به خصوص </a:t>
            </a:r>
            <a:r>
              <a:rPr lang="fa-IR" sz="1846" dirty="0" smtClean="0">
                <a:cs typeface="B Titr" pitchFamily="2" charset="-78"/>
              </a:rPr>
              <a:t>برطرف </a:t>
            </a:r>
            <a:r>
              <a:rPr lang="fa-IR" sz="1846" dirty="0">
                <a:cs typeface="B Titr" pitchFamily="2" charset="-78"/>
              </a:rPr>
              <a:t>كردن هيپوكالمي)</a:t>
            </a:r>
          </a:p>
          <a:p>
            <a:pPr algn="r" rtl="1" eaLnBrk="1" hangingPunct="1">
              <a:lnSpc>
                <a:spcPct val="200000"/>
              </a:lnSpc>
              <a:buClr>
                <a:srgbClr val="0000FF"/>
              </a:buClr>
              <a:buFont typeface="Wingdings" pitchFamily="2" charset="2"/>
              <a:buChar char="§"/>
              <a:defRPr/>
            </a:pPr>
            <a:r>
              <a:rPr lang="en-US" sz="1846" dirty="0">
                <a:cs typeface="B Titr" pitchFamily="2" charset="-78"/>
              </a:rPr>
              <a:t> </a:t>
            </a:r>
            <a:r>
              <a:rPr lang="fa-IR" sz="1846" dirty="0">
                <a:cs typeface="B Titr" pitchFamily="2" charset="-78"/>
              </a:rPr>
              <a:t>تجويز نمك خوراكي يا نرمال سالين تزريقي (جايگزيني يون كلر و ...)</a:t>
            </a:r>
          </a:p>
          <a:p>
            <a:pPr algn="r" rtl="1" eaLnBrk="1" hangingPunct="1">
              <a:lnSpc>
                <a:spcPct val="200000"/>
              </a:lnSpc>
              <a:buClr>
                <a:srgbClr val="0000FF"/>
              </a:buClr>
              <a:buFont typeface="Wingdings" pitchFamily="2" charset="2"/>
              <a:buChar char="§"/>
              <a:defRPr/>
            </a:pPr>
            <a:r>
              <a:rPr lang="fa-IR" sz="1846" dirty="0" smtClean="0">
                <a:cs typeface="B Titr" pitchFamily="2" charset="-78"/>
              </a:rPr>
              <a:t>تجويز </a:t>
            </a:r>
            <a:r>
              <a:rPr lang="fa-IR" sz="1846" dirty="0">
                <a:cs typeface="B Titr" pitchFamily="2" charset="-78"/>
              </a:rPr>
              <a:t>استازولاميد  </a:t>
            </a:r>
            <a:r>
              <a:rPr lang="fa-IR" sz="1662" dirty="0">
                <a:cs typeface="B Titr" pitchFamily="2" charset="-78"/>
              </a:rPr>
              <a:t>(</a:t>
            </a:r>
            <a:r>
              <a:rPr lang="fa-IR" sz="1662" b="1" dirty="0">
                <a:cs typeface="B Titr" pitchFamily="2" charset="-78"/>
              </a:rPr>
              <a:t>ديورتيكي است كه از طريق مهار آنزيم انيدرازكربنيك بازجذب بيكربنات در توبول های پروگزیمال كليه را مهار و به بهبود آلكالوز كمك مي كند.)</a:t>
            </a:r>
            <a:endParaRPr lang="fa-IR" sz="1846" dirty="0">
              <a:cs typeface="B Titr" pitchFamily="2" charset="-78"/>
            </a:endParaRPr>
          </a:p>
          <a:p>
            <a:pPr algn="r" rtl="1" eaLnBrk="1" hangingPunct="1">
              <a:lnSpc>
                <a:spcPct val="200000"/>
              </a:lnSpc>
              <a:buClr>
                <a:srgbClr val="0000FF"/>
              </a:buClr>
              <a:buFont typeface="Wingdings" pitchFamily="2" charset="2"/>
              <a:buChar char="§"/>
              <a:defRPr/>
            </a:pPr>
            <a:r>
              <a:rPr lang="fa-IR" sz="1846" dirty="0">
                <a:cs typeface="B Titr" pitchFamily="2" charset="-78"/>
              </a:rPr>
              <a:t> دياليز در صورت بي اثر بودن ساير اقدامات</a:t>
            </a:r>
          </a:p>
          <a:p>
            <a:pPr algn="r" rtl="1" eaLnBrk="1" hangingPunct="1">
              <a:lnSpc>
                <a:spcPct val="150000"/>
              </a:lnSpc>
              <a:buClr>
                <a:srgbClr val="0000FF"/>
              </a:buClr>
              <a:defRPr/>
            </a:pPr>
            <a:r>
              <a:rPr lang="fa-IR" sz="1662" b="1" dirty="0">
                <a:cs typeface="B Titr" pitchFamily="2" charset="-78"/>
              </a:rPr>
              <a:t> </a:t>
            </a:r>
            <a:r>
              <a:rPr lang="fa-IR" sz="1662" b="1" dirty="0">
                <a:solidFill>
                  <a:srgbClr val="C00000"/>
                </a:solidFill>
                <a:cs typeface="B Titr" pitchFamily="2" charset="-78"/>
              </a:rPr>
              <a:t>نكته: </a:t>
            </a:r>
            <a:r>
              <a:rPr lang="fa-IR" sz="1662" b="1" dirty="0">
                <a:cs typeface="B Titr" pitchFamily="2" charset="-78"/>
              </a:rPr>
              <a:t>پرستار بايستي با مراقبت هاي لازم عملكرد ريوي مناسب را حفظ نمايد، زيرا در آلكالوز</a:t>
            </a:r>
          </a:p>
          <a:p>
            <a:pPr algn="r" rtl="1" eaLnBrk="1" hangingPunct="1">
              <a:lnSpc>
                <a:spcPct val="150000"/>
              </a:lnSpc>
              <a:buClr>
                <a:srgbClr val="0000FF"/>
              </a:buClr>
              <a:defRPr/>
            </a:pPr>
            <a:r>
              <a:rPr lang="fa-IR" sz="1662" b="1" dirty="0">
                <a:cs typeface="B Titr" pitchFamily="2" charset="-78"/>
              </a:rPr>
              <a:t>متابوليك جبران توسط ريه ها انجام مي شود.</a:t>
            </a:r>
          </a:p>
        </p:txBody>
      </p:sp>
    </p:spTree>
    <p:extLst>
      <p:ext uri="{BB962C8B-B14F-4D97-AF65-F5344CB8AC3E}">
        <p14:creationId xmlns:p14="http://schemas.microsoft.com/office/powerpoint/2010/main" val="62956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44732" y="1197735"/>
            <a:ext cx="31108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4400" b="1" dirty="0" smtClean="0">
                <a:cs typeface="B Morvarid" panose="00000400000000000000" pitchFamily="2" charset="-78"/>
              </a:rPr>
              <a:t>خسته نباشید</a:t>
            </a:r>
          </a:p>
        </p:txBody>
      </p:sp>
    </p:spTree>
    <p:extLst>
      <p:ext uri="{BB962C8B-B14F-4D97-AF65-F5344CB8AC3E}">
        <p14:creationId xmlns:p14="http://schemas.microsoft.com/office/powerpoint/2010/main" val="402180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639" y="1750423"/>
            <a:ext cx="3894992" cy="486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9462" y="2697164"/>
            <a:ext cx="4009292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1670830" y="1142456"/>
            <a:ext cx="54938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rtl="1" eaLnBrk="1" hangingPunct="1"/>
            <a:r>
              <a:rPr lang="en-US" altLang="en-US" sz="3200" b="1" dirty="0">
                <a:solidFill>
                  <a:srgbClr val="C00000"/>
                </a:solidFill>
                <a:latin typeface="Book Antiqua" pitchFamily="18" charset="0"/>
              </a:rPr>
              <a:t>Anatomy of the radial artery</a:t>
            </a:r>
            <a:endParaRPr lang="fa-IR" altLang="en-US" sz="3200" b="1" dirty="0">
              <a:solidFill>
                <a:srgbClr val="C0000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338" y="2641699"/>
            <a:ext cx="8308731" cy="4040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4"/>
          <p:cNvSpPr txBox="1">
            <a:spLocks noChangeArrowheads="1"/>
          </p:cNvSpPr>
          <p:nvPr/>
        </p:nvSpPr>
        <p:spPr bwMode="auto">
          <a:xfrm>
            <a:off x="451337" y="930275"/>
            <a:ext cx="8308731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r" rtl="1" eaLnBrk="1" hangingPunct="1">
              <a:lnSpc>
                <a:spcPct val="200000"/>
              </a:lnSpc>
              <a:buFont typeface="Wingdings" pitchFamily="2" charset="2"/>
              <a:buChar char="v"/>
            </a:pPr>
            <a:r>
              <a:rPr lang="fa-IR" altLang="en-US" sz="2400" dirty="0">
                <a:cs typeface="B Titr" pitchFamily="2" charset="-78"/>
              </a:rPr>
              <a:t>پیش از انجام گازومتری انجام </a:t>
            </a:r>
            <a:r>
              <a:rPr lang="fa-IR" altLang="en-US" sz="2400" dirty="0">
                <a:solidFill>
                  <a:srgbClr val="C00000"/>
                </a:solidFill>
                <a:cs typeface="B Titr" pitchFamily="2" charset="-78"/>
              </a:rPr>
              <a:t>تست آلن برای شریان رادیال </a:t>
            </a:r>
            <a:r>
              <a:rPr lang="fa-IR" altLang="en-US" sz="2400" dirty="0">
                <a:cs typeface="B Titr" pitchFamily="2" charset="-78"/>
              </a:rPr>
              <a:t>ضروری است.</a:t>
            </a:r>
          </a:p>
          <a:p>
            <a:pPr marL="342900" indent="-342900" algn="r" rtl="1" eaLnBrk="1" hangingPunct="1">
              <a:lnSpc>
                <a:spcPct val="200000"/>
              </a:lnSpc>
              <a:buFont typeface="Wingdings" pitchFamily="2" charset="2"/>
              <a:buChar char="v"/>
            </a:pPr>
            <a:r>
              <a:rPr lang="fa-IR" altLang="en-US" sz="2400" dirty="0">
                <a:cs typeface="B Titr" pitchFamily="2" charset="-78"/>
              </a:rPr>
              <a:t>میزان طبیعی آن 6 ثانیه و بالاتر از 10 ثانیه می تواند دال بر مشکل عروقی باشد.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29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55327" y="0"/>
            <a:ext cx="4088674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44" name="TextBox 3"/>
          <p:cNvSpPr txBox="1">
            <a:spLocks noChangeArrowheads="1"/>
          </p:cNvSpPr>
          <p:nvPr/>
        </p:nvSpPr>
        <p:spPr bwMode="auto">
          <a:xfrm>
            <a:off x="5237285" y="3644901"/>
            <a:ext cx="329711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>
              <a:lnSpc>
                <a:spcPct val="200000"/>
              </a:lnSpc>
            </a:pPr>
            <a:r>
              <a:rPr lang="fa-IR" altLang="en-US" sz="2800" b="1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نحوه دست یابی به شریان رادیال و انجام نمونه گیری برای </a:t>
            </a:r>
            <a:r>
              <a:rPr lang="en-US" altLang="en-US" sz="2800" b="1">
                <a:solidFill>
                  <a:srgbClr val="C00000"/>
                </a:solidFill>
                <a:latin typeface="Book Antiqua" pitchFamily="18" charset="0"/>
                <a:cs typeface="B Titr" pitchFamily="2" charset="-78"/>
              </a:rPr>
              <a:t>ABG</a:t>
            </a:r>
            <a:endParaRPr lang="fa-IR" altLang="en-US" sz="2800" b="1">
              <a:solidFill>
                <a:srgbClr val="C00000"/>
              </a:solidFill>
              <a:latin typeface="Book Antiqua" pitchFamily="18" charset="0"/>
              <a:cs typeface="B Tit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850</TotalTime>
  <Words>2204</Words>
  <Application>Microsoft Office PowerPoint</Application>
  <PresentationFormat>On-screen Show (4:3)</PresentationFormat>
  <Paragraphs>386</Paragraphs>
  <Slides>64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81" baseType="lpstr">
      <vt:lpstr>Calibri</vt:lpstr>
      <vt:lpstr>Times New Roman</vt:lpstr>
      <vt:lpstr>Wingdings</vt:lpstr>
      <vt:lpstr>MS PGothic</vt:lpstr>
      <vt:lpstr>Wingdings 2</vt:lpstr>
      <vt:lpstr>B Titr</vt:lpstr>
      <vt:lpstr>Chalkboard</vt:lpstr>
      <vt:lpstr>B Nazanin</vt:lpstr>
      <vt:lpstr>B Morvarid</vt:lpstr>
      <vt:lpstr>Garamond</vt:lpstr>
      <vt:lpstr>Arial Narrow</vt:lpstr>
      <vt:lpstr>Arial Black</vt:lpstr>
      <vt:lpstr>Comic Sans MS</vt:lpstr>
      <vt:lpstr>B Paatch</vt:lpstr>
      <vt:lpstr>Arial</vt:lpstr>
      <vt:lpstr>Book Antiqua</vt:lpstr>
      <vt:lpstr>Organic</vt:lpstr>
      <vt:lpstr>تفسیر گاز های خون شریانی  و درمان اختلالات اسید و باز</vt:lpstr>
      <vt:lpstr>چرا ABG می گیریم؟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شرایط</vt:lpstr>
      <vt:lpstr>نکات مهم </vt:lpstr>
      <vt:lpstr>پارامترهای ABG</vt:lpstr>
      <vt:lpstr>PowerPoint Presentation</vt:lpstr>
      <vt:lpstr>PowerPoint Presentation</vt:lpstr>
      <vt:lpstr>PH</vt:lpstr>
      <vt:lpstr>PowerPoint Presentation</vt:lpstr>
      <vt:lpstr>PaCO2: partial arterial pressure of carbon dioxide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قانون جبران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سیستم کلیوی </vt:lpstr>
      <vt:lpstr>جایگزین های ABG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KUSMAL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تفسیر گاز های خون شریانی</dc:title>
  <dc:creator>tayeb</dc:creator>
  <cp:lastModifiedBy>Windows User</cp:lastModifiedBy>
  <cp:revision>79</cp:revision>
  <dcterms:modified xsi:type="dcterms:W3CDTF">2019-11-24T17:59:32Z</dcterms:modified>
</cp:coreProperties>
</file>